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3" r:id="rId1"/>
  </p:sldMasterIdLst>
  <p:notesMasterIdLst>
    <p:notesMasterId r:id="rId1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9144000" cy="5143500" type="screen16x9"/>
  <p:notesSz cx="6858000" cy="9144000"/>
  <p:embeddedFontLst>
    <p:embeddedFont>
      <p:font typeface="Average" panose="02000503040000020003" pitchFamily="2" charset="77"/>
      <p:regular r:id="rId16"/>
    </p:embeddedFont>
    <p:embeddedFont>
      <p:font typeface="Montserrat" pitchFamily="2" charset="77"/>
      <p:regular r:id="rId17"/>
      <p:bold r:id="rId18"/>
      <p:italic r:id="rId19"/>
      <p:boldItalic r:id="rId20"/>
    </p:embeddedFont>
    <p:embeddedFont>
      <p:font typeface="Lato" panose="020F0502020204030203" pitchFamily="34" charset="77"/>
      <p:regular r:id="rId21"/>
      <p:bold r:id="rId22"/>
      <p:italic r:id="rId23"/>
      <p:boldItalic r:id="rId2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6057"/>
    <p:restoredTop sz="94662"/>
  </p:normalViewPr>
  <p:slideViewPr>
    <p:cSldViewPr snapToGrid="0">
      <p:cViewPr varScale="1">
        <p:scale>
          <a:sx n="78" d="100"/>
          <a:sy n="78" d="100"/>
        </p:scale>
        <p:origin x="168" y="68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heme" Target="theme/theme1.xml"/></Relationships>
</file>

<file path=ppt/media/image1.png>
</file>

<file path=ppt/media/image10.png>
</file>

<file path=ppt/media/image11.png>
</file>

<file path=ppt/media/image12.png>
</file>

<file path=ppt/media/image13.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Shape 19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2" name="Shape 192"/>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Shape 26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9" name="Shape 26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Shape 27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75" name="Shape 27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0" name="Shape 280"/>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Shape 285"/>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86" name="Shape 286"/>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Shape 19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9" name="Shape 19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Shape 22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7" name="Shape 22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Shape 244"/>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5" name="Shape 245"/>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1" name="Shape 251"/>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Shape 256"/>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57" name="Shape 257"/>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Shape 262"/>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63" name="Shape 26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hyperlink" Target="#slide=id.g1f87997393_0_787"/><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hyperlink" Target="#slide=id.g1f87997393_0_787"/><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Shape 10"/>
          <p:cNvSpPr/>
          <p:nvPr/>
        </p:nvSpPr>
        <p:spPr>
          <a:xfrm rot="5400000">
            <a:off x="7500300" y="505"/>
            <a:ext cx="1643700" cy="1643700"/>
          </a:xfrm>
          <a:prstGeom prst="diagStripe">
            <a:avLst>
              <a:gd name="adj" fmla="val 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1" name="Shape 11"/>
          <p:cNvGrpSpPr/>
          <p:nvPr/>
        </p:nvGrpSpPr>
        <p:grpSpPr>
          <a:xfrm>
            <a:off x="0" y="490"/>
            <a:ext cx="5153705" cy="5134399"/>
            <a:chOff x="0" y="75"/>
            <a:chExt cx="5153705" cy="5152950"/>
          </a:xfrm>
        </p:grpSpPr>
        <p:sp>
          <p:nvSpPr>
            <p:cNvPr id="12" name="Shape 12"/>
            <p:cNvSpPr/>
            <p:nvPr/>
          </p:nvSpPr>
          <p:spPr>
            <a:xfrm rot="-5400000">
              <a:off x="455" y="-225"/>
              <a:ext cx="5152800" cy="5153700"/>
            </a:xfrm>
            <a:prstGeom prst="diagStripe">
              <a:avLst>
                <a:gd name="adj" fmla="val 50000"/>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Shape 13"/>
            <p:cNvSpPr/>
            <p:nvPr/>
          </p:nvSpPr>
          <p:spPr>
            <a:xfrm rot="-5400000">
              <a:off x="150" y="1145825"/>
              <a:ext cx="3996600" cy="3996900"/>
            </a:xfrm>
            <a:prstGeom prst="diagStripe">
              <a:avLst>
                <a:gd name="adj" fmla="val 58774"/>
              </a:avLst>
            </a:prstGeom>
            <a:solidFill>
              <a:schemeClr val="lt1">
                <a:alpha val="303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 name="Shape 14"/>
            <p:cNvSpPr/>
            <p:nvPr/>
          </p:nvSpPr>
          <p:spPr>
            <a:xfrm rot="-5400000">
              <a:off x="1646" y="-75"/>
              <a:ext cx="2299800" cy="23001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 name="Shape 15"/>
            <p:cNvSpPr/>
            <p:nvPr/>
          </p:nvSpPr>
          <p:spPr>
            <a:xfrm flipH="1">
              <a:off x="652821" y="590035"/>
              <a:ext cx="2300100" cy="2299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6" name="Shape 16"/>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a:endParaRPr/>
          </a:p>
        </p:txBody>
      </p:sp>
      <p:sp>
        <p:nvSpPr>
          <p:cNvPr id="17" name="Shape 17"/>
          <p:cNvSpPr txBox="1">
            <a:spLocks noGrp="1"/>
          </p:cNvSpPr>
          <p:nvPr>
            <p:ph type="subTitle" idx="1"/>
          </p:nvPr>
        </p:nvSpPr>
        <p:spPr>
          <a:xfrm>
            <a:off x="5083950" y="3924925"/>
            <a:ext cx="34707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18" name="Shape 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grpSp>
        <p:nvGrpSpPr>
          <p:cNvPr id="106" name="Shape 106"/>
          <p:cNvGrpSpPr/>
          <p:nvPr/>
        </p:nvGrpSpPr>
        <p:grpSpPr>
          <a:xfrm>
            <a:off x="4406400" y="0"/>
            <a:ext cx="4737600" cy="5143065"/>
            <a:chOff x="4406400" y="0"/>
            <a:chExt cx="4737600" cy="5143065"/>
          </a:xfrm>
        </p:grpSpPr>
        <p:sp>
          <p:nvSpPr>
            <p:cNvPr id="107" name="Shape 107"/>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8" name="Shape 108"/>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9" name="Shape 109"/>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0" name="Shape 110"/>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1" name="Shape 111"/>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2" name="Shape 112"/>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3" name="Shape 113"/>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4" name="Shape 114"/>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5" name="Shape 115"/>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6" name="Shape 116"/>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7" name="Shape 117"/>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8" name="Shape 118"/>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19" name="Shape 119"/>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0" name="Shape 120"/>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1" name="Shape 121"/>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2" name="Shape 122"/>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3" name="Shape 123"/>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24" name="Shape 124"/>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25" name="Shape 125"/>
          <p:cNvSpPr txBox="1">
            <a:spLocks noGrp="1"/>
          </p:cNvSpPr>
          <p:nvPr>
            <p:ph type="title" hasCustomPrompt="1"/>
          </p:nvPr>
        </p:nvSpPr>
        <p:spPr>
          <a:xfrm>
            <a:off x="823850" y="1284675"/>
            <a:ext cx="4776000" cy="1300800"/>
          </a:xfrm>
          <a:prstGeom prst="rect">
            <a:avLst/>
          </a:prstGeom>
        </p:spPr>
        <p:txBody>
          <a:bodyPr spcFirstLastPara="1" wrap="square" lIns="91425" tIns="91425" rIns="91425" bIns="91425" anchor="t" anchorCtr="0"/>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Shape 126"/>
          <p:cNvSpPr txBox="1">
            <a:spLocks noGrp="1"/>
          </p:cNvSpPr>
          <p:nvPr>
            <p:ph type="body" idx="1"/>
          </p:nvPr>
        </p:nvSpPr>
        <p:spPr>
          <a:xfrm>
            <a:off x="823850" y="2643124"/>
            <a:ext cx="4776000" cy="1218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127" name="Shape 12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8"/>
        <p:cNvGrpSpPr/>
        <p:nvPr/>
      </p:nvGrpSpPr>
      <p:grpSpPr>
        <a:xfrm>
          <a:off x="0" y="0"/>
          <a:ext cx="0" cy="0"/>
          <a:chOff x="0" y="0"/>
          <a:chExt cx="0" cy="0"/>
        </a:xfrm>
      </p:grpSpPr>
      <p:sp>
        <p:nvSpPr>
          <p:cNvPr id="129" name="Shape 12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OC">
  <p:cSld name="SECTION_HEADER_1">
    <p:spTree>
      <p:nvGrpSpPr>
        <p:cNvPr id="1" name="Shape 130"/>
        <p:cNvGrpSpPr/>
        <p:nvPr/>
      </p:nvGrpSpPr>
      <p:grpSpPr>
        <a:xfrm>
          <a:off x="0" y="0"/>
          <a:ext cx="0" cy="0"/>
          <a:chOff x="0" y="0"/>
          <a:chExt cx="0" cy="0"/>
        </a:xfrm>
      </p:grpSpPr>
      <p:grpSp>
        <p:nvGrpSpPr>
          <p:cNvPr id="131" name="Shape 131"/>
          <p:cNvGrpSpPr/>
          <p:nvPr/>
        </p:nvGrpSpPr>
        <p:grpSpPr>
          <a:xfrm>
            <a:off x="4406400" y="0"/>
            <a:ext cx="4737600" cy="5143065"/>
            <a:chOff x="4406400" y="0"/>
            <a:chExt cx="4737600" cy="5143065"/>
          </a:xfrm>
        </p:grpSpPr>
        <p:sp>
          <p:nvSpPr>
            <p:cNvPr id="132" name="Shape 132"/>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3" name="Shape 133"/>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4" name="Shape 134"/>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5" name="Shape 135"/>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6" name="Shape 136"/>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7" name="Shape 137"/>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8" name="Shape 138"/>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9" name="Shape 139"/>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0" name="Shape 140"/>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1" name="Shape 141"/>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2" name="Shape 142"/>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3" name="Shape 143"/>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4" name="Shape 144"/>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5" name="Shape 145"/>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6" name="Shape 146"/>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7" name="Shape 147"/>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8" name="Shape 148"/>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49" name="Shape 149"/>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50" name="Shape 15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51" name="Shape 15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_alt3">
  <p:cSld name="TITLE_AND_BODY_1">
    <p:spTree>
      <p:nvGrpSpPr>
        <p:cNvPr id="1" name="Shape 152"/>
        <p:cNvGrpSpPr/>
        <p:nvPr/>
      </p:nvGrpSpPr>
      <p:grpSpPr>
        <a:xfrm>
          <a:off x="0" y="0"/>
          <a:ext cx="0" cy="0"/>
          <a:chOff x="0" y="0"/>
          <a:chExt cx="0" cy="0"/>
        </a:xfrm>
      </p:grpSpPr>
      <p:pic>
        <p:nvPicPr>
          <p:cNvPr id="153" name="Shape 153" descr="offset_comp_343059.jpg"/>
          <p:cNvPicPr preferRelativeResize="0"/>
          <p:nvPr/>
        </p:nvPicPr>
        <p:blipFill rotWithShape="1">
          <a:blip r:embed="rId2">
            <a:alphaModFix amt="80000"/>
          </a:blip>
          <a:srcRect l="30474" t="11955" r="30474" b="25870"/>
          <a:stretch/>
        </p:blipFill>
        <p:spPr>
          <a:xfrm rot="-5400000">
            <a:off x="113630" y="-105700"/>
            <a:ext cx="5142300" cy="5364300"/>
          </a:xfrm>
          <a:prstGeom prst="diagStripe">
            <a:avLst>
              <a:gd name="adj" fmla="val 50343"/>
            </a:avLst>
          </a:prstGeom>
          <a:noFill/>
          <a:ln>
            <a:noFill/>
          </a:ln>
        </p:spPr>
      </p:pic>
      <p:sp>
        <p:nvSpPr>
          <p:cNvPr id="154" name="Shape 154"/>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155" name="Shape 155"/>
          <p:cNvSpPr txBox="1">
            <a:spLocks noGrp="1"/>
          </p:cNvSpPr>
          <p:nvPr>
            <p:ph type="body" idx="1"/>
          </p:nvPr>
        </p:nvSpPr>
        <p:spPr>
          <a:xfrm>
            <a:off x="4018025" y="1567550"/>
            <a:ext cx="4318500" cy="1766700"/>
          </a:xfrm>
          <a:prstGeom prst="rect">
            <a:avLst/>
          </a:prstGeom>
        </p:spPr>
        <p:txBody>
          <a:bodyPr spcFirstLastPara="1" wrap="square" lIns="91425" tIns="91425" rIns="91425" bIns="91425" anchor="t" anchorCtr="0"/>
          <a:lstStyle>
            <a:lvl1pPr marL="457200" lvl="0" indent="-311150" rtl="0">
              <a:spcBef>
                <a:spcPts val="0"/>
              </a:spcBef>
              <a:spcAft>
                <a:spcPts val="0"/>
              </a:spcAft>
              <a:buClr>
                <a:schemeClr val="dk2"/>
              </a:buClr>
              <a:buSzPts val="1300"/>
              <a:buChar char="●"/>
              <a:defRPr>
                <a:solidFill>
                  <a:schemeClr val="dk2"/>
                </a:solidFill>
              </a:defRPr>
            </a:lvl1pPr>
            <a:lvl2pPr marL="914400" lvl="1" indent="-298450" rtl="0">
              <a:spcBef>
                <a:spcPts val="1600"/>
              </a:spcBef>
              <a:spcAft>
                <a:spcPts val="0"/>
              </a:spcAft>
              <a:buClr>
                <a:schemeClr val="dk2"/>
              </a:buClr>
              <a:buSzPts val="1100"/>
              <a:buChar char="○"/>
              <a:defRPr>
                <a:solidFill>
                  <a:schemeClr val="dk2"/>
                </a:solidFill>
              </a:defRPr>
            </a:lvl2pPr>
            <a:lvl3pPr marL="1371600" lvl="2" indent="-298450" rtl="0">
              <a:spcBef>
                <a:spcPts val="1600"/>
              </a:spcBef>
              <a:spcAft>
                <a:spcPts val="0"/>
              </a:spcAft>
              <a:buClr>
                <a:schemeClr val="dk2"/>
              </a:buClr>
              <a:buSzPts val="1100"/>
              <a:buChar char="■"/>
              <a:defRPr>
                <a:solidFill>
                  <a:schemeClr val="dk2"/>
                </a:solidFill>
              </a:defRPr>
            </a:lvl3pPr>
            <a:lvl4pPr marL="1828800" lvl="3" indent="-298450" rtl="0">
              <a:spcBef>
                <a:spcPts val="1600"/>
              </a:spcBef>
              <a:spcAft>
                <a:spcPts val="0"/>
              </a:spcAft>
              <a:buClr>
                <a:schemeClr val="dk2"/>
              </a:buClr>
              <a:buSzPts val="1100"/>
              <a:buChar char="●"/>
              <a:defRPr>
                <a:solidFill>
                  <a:schemeClr val="dk2"/>
                </a:solidFill>
              </a:defRPr>
            </a:lvl4pPr>
            <a:lvl5pPr marL="2286000" lvl="4" indent="-298450" rtl="0">
              <a:spcBef>
                <a:spcPts val="1600"/>
              </a:spcBef>
              <a:spcAft>
                <a:spcPts val="0"/>
              </a:spcAft>
              <a:buClr>
                <a:schemeClr val="dk2"/>
              </a:buClr>
              <a:buSzPts val="1100"/>
              <a:buChar char="○"/>
              <a:defRPr>
                <a:solidFill>
                  <a:schemeClr val="dk2"/>
                </a:solidFill>
              </a:defRPr>
            </a:lvl5pPr>
            <a:lvl6pPr marL="2743200" lvl="5" indent="-298450" rtl="0">
              <a:spcBef>
                <a:spcPts val="1600"/>
              </a:spcBef>
              <a:spcAft>
                <a:spcPts val="0"/>
              </a:spcAft>
              <a:buClr>
                <a:schemeClr val="dk2"/>
              </a:buClr>
              <a:buSzPts val="1100"/>
              <a:buChar char="■"/>
              <a:defRPr>
                <a:solidFill>
                  <a:schemeClr val="dk2"/>
                </a:solidFill>
              </a:defRPr>
            </a:lvl6pPr>
            <a:lvl7pPr marL="3200400" lvl="6" indent="-298450" rtl="0">
              <a:spcBef>
                <a:spcPts val="1600"/>
              </a:spcBef>
              <a:spcAft>
                <a:spcPts val="0"/>
              </a:spcAft>
              <a:buClr>
                <a:schemeClr val="dk2"/>
              </a:buClr>
              <a:buSzPts val="1100"/>
              <a:buChar char="●"/>
              <a:defRPr>
                <a:solidFill>
                  <a:schemeClr val="dk2"/>
                </a:solidFill>
              </a:defRPr>
            </a:lvl7pPr>
            <a:lvl8pPr marL="3657600" lvl="7" indent="-298450" rtl="0">
              <a:spcBef>
                <a:spcPts val="1600"/>
              </a:spcBef>
              <a:spcAft>
                <a:spcPts val="0"/>
              </a:spcAft>
              <a:buClr>
                <a:schemeClr val="dk2"/>
              </a:buClr>
              <a:buSzPts val="1100"/>
              <a:buChar char="○"/>
              <a:defRPr>
                <a:solidFill>
                  <a:schemeClr val="dk2"/>
                </a:solidFill>
              </a:defRPr>
            </a:lvl8pPr>
            <a:lvl9pPr marL="4114800" lvl="8" indent="-298450" rtl="0">
              <a:spcBef>
                <a:spcPts val="1600"/>
              </a:spcBef>
              <a:spcAft>
                <a:spcPts val="1600"/>
              </a:spcAft>
              <a:buClr>
                <a:schemeClr val="dk2"/>
              </a:buClr>
              <a:buSzPts val="1100"/>
              <a:buChar char="■"/>
              <a:defRPr>
                <a:solidFill>
                  <a:schemeClr val="dk2"/>
                </a:solidFill>
              </a:defRPr>
            </a:lvl9pPr>
          </a:lstStyle>
          <a:p>
            <a:endParaRPr/>
          </a:p>
        </p:txBody>
      </p:sp>
      <p:sp>
        <p:nvSpPr>
          <p:cNvPr id="156" name="Shape 15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57" name="Shape 157">
            <a:hlinkClick r:id="rId3"/>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58" name="Shape 158">
            <a:hlinkClick r:id="rId3"/>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59" name="Shape 159">
            <a:hlinkClick r:id="rId3"/>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0" name="Shape 160">
            <a:hlinkClick r:id="rId3"/>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61" name="Shape 161"/>
          <p:cNvGrpSpPr/>
          <p:nvPr/>
        </p:nvGrpSpPr>
        <p:grpSpPr>
          <a:xfrm>
            <a:off x="0" y="381001"/>
            <a:ext cx="1037850" cy="1016287"/>
            <a:chOff x="0" y="381001"/>
            <a:chExt cx="1037850" cy="1016287"/>
          </a:xfrm>
        </p:grpSpPr>
        <p:sp>
          <p:nvSpPr>
            <p:cNvPr id="162" name="Shape 162"/>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3" name="Shape 163"/>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_alt1">
  <p:cSld name="TITLE_AND_BODY_2">
    <p:spTree>
      <p:nvGrpSpPr>
        <p:cNvPr id="1" name="Shape 164"/>
        <p:cNvGrpSpPr/>
        <p:nvPr/>
      </p:nvGrpSpPr>
      <p:grpSpPr>
        <a:xfrm>
          <a:off x="0" y="0"/>
          <a:ext cx="0" cy="0"/>
          <a:chOff x="0" y="0"/>
          <a:chExt cx="0" cy="0"/>
        </a:xfrm>
      </p:grpSpPr>
      <p:sp>
        <p:nvSpPr>
          <p:cNvPr id="165" name="Shape 165"/>
          <p:cNvSpPr txBox="1">
            <a:spLocks noGrp="1"/>
          </p:cNvSpPr>
          <p:nvPr>
            <p:ph type="title"/>
          </p:nvPr>
        </p:nvSpPr>
        <p:spPr>
          <a:xfrm>
            <a:off x="361071" y="1924852"/>
            <a:ext cx="2304900" cy="17973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66" name="Shape 166"/>
          <p:cNvSpPr/>
          <p:nvPr/>
        </p:nvSpPr>
        <p:spPr>
          <a:xfrm>
            <a:off x="4564200" y="0"/>
            <a:ext cx="4579800" cy="51435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7" name="Shape 167"/>
          <p:cNvSpPr txBox="1">
            <a:spLocks noGrp="1"/>
          </p:cNvSpPr>
          <p:nvPr>
            <p:ph type="body" idx="1"/>
          </p:nvPr>
        </p:nvSpPr>
        <p:spPr>
          <a:xfrm>
            <a:off x="6451271" y="1924850"/>
            <a:ext cx="2304900" cy="1797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
        <p:nvSpPr>
          <p:cNvPr id="168" name="Shape 168">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69" name="Shape 169">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0" name="Shape 170">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1" name="Shape 171">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72" name="Shape 172"/>
          <p:cNvGrpSpPr/>
          <p:nvPr/>
        </p:nvGrpSpPr>
        <p:grpSpPr>
          <a:xfrm>
            <a:off x="0" y="381001"/>
            <a:ext cx="1037850" cy="1016287"/>
            <a:chOff x="0" y="381001"/>
            <a:chExt cx="1037850" cy="1016287"/>
          </a:xfrm>
        </p:grpSpPr>
        <p:sp>
          <p:nvSpPr>
            <p:cNvPr id="173" name="Shape 17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74" name="Shape 17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75" name="Shape 175"/>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76" name="Shape 17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body_alt2">
  <p:cSld name="TITLE_AND_BODY_2_1">
    <p:spTree>
      <p:nvGrpSpPr>
        <p:cNvPr id="1" name="Shape 177"/>
        <p:cNvGrpSpPr/>
        <p:nvPr/>
      </p:nvGrpSpPr>
      <p:grpSpPr>
        <a:xfrm>
          <a:off x="0" y="0"/>
          <a:ext cx="0" cy="0"/>
          <a:chOff x="0" y="0"/>
          <a:chExt cx="0" cy="0"/>
        </a:xfrm>
      </p:grpSpPr>
      <p:sp>
        <p:nvSpPr>
          <p:cNvPr id="178" name="Shape 178"/>
          <p:cNvSpPr txBox="1">
            <a:spLocks noGrp="1"/>
          </p:cNvSpPr>
          <p:nvPr>
            <p:ph type="title"/>
          </p:nvPr>
        </p:nvSpPr>
        <p:spPr>
          <a:xfrm>
            <a:off x="702850" y="1708619"/>
            <a:ext cx="3333300" cy="1470900"/>
          </a:xfrm>
          <a:prstGeom prst="rect">
            <a:avLst/>
          </a:prstGeom>
        </p:spPr>
        <p:txBody>
          <a:bodyPr spcFirstLastPara="1" wrap="square" lIns="91425" tIns="91425" rIns="91425" bIns="91425" anchor="t" anchorCtr="0"/>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179" name="Shape 179"/>
          <p:cNvSpPr/>
          <p:nvPr/>
        </p:nvSpPr>
        <p:spPr>
          <a:xfrm>
            <a:off x="0" y="3486600"/>
            <a:ext cx="9144000" cy="1656900"/>
          </a:xfrm>
          <a:prstGeom prst="rect">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0" name="Shape 180">
            <a:hlinkClick r:id="rId2"/>
          </p:cNvPr>
          <p:cNvSpPr/>
          <p:nvPr/>
        </p:nvSpPr>
        <p:spPr>
          <a:xfrm>
            <a:off x="0" y="0"/>
            <a:ext cx="632700" cy="588600"/>
          </a:xfrm>
          <a:prstGeom prst="rect">
            <a:avLst/>
          </a:prstGeom>
          <a:solidFill>
            <a:srgbClr val="1B212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1" name="Shape 181">
            <a:hlinkClick r:id="rId2"/>
          </p:cNvPr>
          <p:cNvSpPr/>
          <p:nvPr/>
        </p:nvSpPr>
        <p:spPr>
          <a:xfrm>
            <a:off x="212050" y="221751"/>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2" name="Shape 182">
            <a:hlinkClick r:id="rId2"/>
          </p:cNvPr>
          <p:cNvSpPr/>
          <p:nvPr/>
        </p:nvSpPr>
        <p:spPr>
          <a:xfrm>
            <a:off x="212050" y="284225"/>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83" name="Shape 183">
            <a:hlinkClick r:id="rId2"/>
          </p:cNvPr>
          <p:cNvSpPr/>
          <p:nvPr/>
        </p:nvSpPr>
        <p:spPr>
          <a:xfrm>
            <a:off x="212050" y="346699"/>
            <a:ext cx="219600" cy="18900"/>
          </a:xfrm>
          <a:prstGeom prst="rect">
            <a:avLst/>
          </a:prstGeom>
          <a:solidFill>
            <a:srgbClr val="55688B">
              <a:alpha val="35980"/>
            </a:srgbClr>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184" name="Shape 184"/>
          <p:cNvGrpSpPr/>
          <p:nvPr/>
        </p:nvGrpSpPr>
        <p:grpSpPr>
          <a:xfrm>
            <a:off x="0" y="381001"/>
            <a:ext cx="1037850" cy="1016287"/>
            <a:chOff x="0" y="381001"/>
            <a:chExt cx="1037850" cy="1016287"/>
          </a:xfrm>
        </p:grpSpPr>
        <p:sp>
          <p:nvSpPr>
            <p:cNvPr id="185" name="Shape 185"/>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86" name="Shape 186"/>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87" name="Shape 187"/>
          <p:cNvSpPr txBox="1">
            <a:spLocks noGrp="1"/>
          </p:cNvSpPr>
          <p:nvPr>
            <p:ph type="title" idx="2"/>
          </p:nvPr>
        </p:nvSpPr>
        <p:spPr>
          <a:xfrm>
            <a:off x="1297500" y="459490"/>
            <a:ext cx="3005700" cy="510900"/>
          </a:xfrm>
          <a:prstGeom prst="rect">
            <a:avLst/>
          </a:prstGeom>
        </p:spPr>
        <p:txBody>
          <a:bodyPr spcFirstLastPara="1" wrap="square" lIns="91425" tIns="91425" rIns="91425" bIns="91425" anchor="t" anchorCtr="0"/>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a:endParaRPr/>
          </a:p>
        </p:txBody>
      </p:sp>
      <p:sp>
        <p:nvSpPr>
          <p:cNvPr id="188" name="Shape 18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spcBef>
                <a:spcPts val="0"/>
              </a:spcBef>
              <a:spcAft>
                <a:spcPts val="0"/>
              </a:spcAft>
              <a:buNone/>
            </a:pPr>
            <a:fld id="{00000000-1234-1234-1234-123412341234}" type="slidenum">
              <a:rPr lang="en-GB"/>
              <a:t>‹#›</a:t>
            </a:fld>
            <a:endParaRPr/>
          </a:p>
        </p:txBody>
      </p:sp>
      <p:sp>
        <p:nvSpPr>
          <p:cNvPr id="189" name="Shape 189"/>
          <p:cNvSpPr txBox="1">
            <a:spLocks noGrp="1"/>
          </p:cNvSpPr>
          <p:nvPr>
            <p:ph type="body" idx="1"/>
          </p:nvPr>
        </p:nvSpPr>
        <p:spPr>
          <a:xfrm>
            <a:off x="702850" y="3625275"/>
            <a:ext cx="3333300" cy="765300"/>
          </a:xfrm>
          <a:prstGeom prst="rect">
            <a:avLst/>
          </a:prstGeom>
        </p:spPr>
        <p:txBody>
          <a:bodyPr spcFirstLastPara="1" wrap="square" lIns="91425" tIns="91425" rIns="91425" bIns="91425" anchor="t" anchorCtr="0"/>
          <a:lstStyle>
            <a:lvl1pPr marL="457200" lvl="0" indent="-298450" rtl="0">
              <a:spcBef>
                <a:spcPts val="0"/>
              </a:spcBef>
              <a:spcAft>
                <a:spcPts val="0"/>
              </a:spcAft>
              <a:buClr>
                <a:schemeClr val="dk1"/>
              </a:buClr>
              <a:buSzPts val="1100"/>
              <a:buChar char="●"/>
              <a:defRPr sz="1100">
                <a:solidFill>
                  <a:schemeClr val="dk1"/>
                </a:solidFill>
              </a:defRPr>
            </a:lvl1pPr>
            <a:lvl2pPr marL="914400" lvl="1" indent="-298450" rtl="0">
              <a:spcBef>
                <a:spcPts val="1600"/>
              </a:spcBef>
              <a:spcAft>
                <a:spcPts val="0"/>
              </a:spcAft>
              <a:buClr>
                <a:schemeClr val="dk1"/>
              </a:buClr>
              <a:buSzPts val="1100"/>
              <a:buChar char="○"/>
              <a:defRPr>
                <a:solidFill>
                  <a:schemeClr val="dk1"/>
                </a:solidFill>
              </a:defRPr>
            </a:lvl2pPr>
            <a:lvl3pPr marL="1371600" lvl="2" indent="-298450" rtl="0">
              <a:spcBef>
                <a:spcPts val="1600"/>
              </a:spcBef>
              <a:spcAft>
                <a:spcPts val="0"/>
              </a:spcAft>
              <a:buClr>
                <a:schemeClr val="dk1"/>
              </a:buClr>
              <a:buSzPts val="1100"/>
              <a:buChar char="■"/>
              <a:defRPr>
                <a:solidFill>
                  <a:schemeClr val="dk1"/>
                </a:solidFill>
              </a:defRPr>
            </a:lvl3pPr>
            <a:lvl4pPr marL="1828800" lvl="3" indent="-298450" rtl="0">
              <a:spcBef>
                <a:spcPts val="1600"/>
              </a:spcBef>
              <a:spcAft>
                <a:spcPts val="0"/>
              </a:spcAft>
              <a:buClr>
                <a:schemeClr val="dk1"/>
              </a:buClr>
              <a:buSzPts val="1100"/>
              <a:buChar char="●"/>
              <a:defRPr>
                <a:solidFill>
                  <a:schemeClr val="dk1"/>
                </a:solidFill>
              </a:defRPr>
            </a:lvl4pPr>
            <a:lvl5pPr marL="2286000" lvl="4" indent="-298450" rtl="0">
              <a:spcBef>
                <a:spcPts val="1600"/>
              </a:spcBef>
              <a:spcAft>
                <a:spcPts val="0"/>
              </a:spcAft>
              <a:buClr>
                <a:schemeClr val="dk1"/>
              </a:buClr>
              <a:buSzPts val="1100"/>
              <a:buChar char="○"/>
              <a:defRPr>
                <a:solidFill>
                  <a:schemeClr val="dk1"/>
                </a:solidFill>
              </a:defRPr>
            </a:lvl5pPr>
            <a:lvl6pPr marL="2743200" lvl="5" indent="-298450" rtl="0">
              <a:spcBef>
                <a:spcPts val="1600"/>
              </a:spcBef>
              <a:spcAft>
                <a:spcPts val="0"/>
              </a:spcAft>
              <a:buClr>
                <a:schemeClr val="dk1"/>
              </a:buClr>
              <a:buSzPts val="1100"/>
              <a:buChar char="■"/>
              <a:defRPr>
                <a:solidFill>
                  <a:schemeClr val="dk1"/>
                </a:solidFill>
              </a:defRPr>
            </a:lvl6pPr>
            <a:lvl7pPr marL="3200400" lvl="6" indent="-298450" rtl="0">
              <a:spcBef>
                <a:spcPts val="1600"/>
              </a:spcBef>
              <a:spcAft>
                <a:spcPts val="0"/>
              </a:spcAft>
              <a:buClr>
                <a:schemeClr val="dk1"/>
              </a:buClr>
              <a:buSzPts val="1100"/>
              <a:buChar char="●"/>
              <a:defRPr>
                <a:solidFill>
                  <a:schemeClr val="dk1"/>
                </a:solidFill>
              </a:defRPr>
            </a:lvl7pPr>
            <a:lvl8pPr marL="3657600" lvl="7" indent="-298450" rtl="0">
              <a:spcBef>
                <a:spcPts val="1600"/>
              </a:spcBef>
              <a:spcAft>
                <a:spcPts val="0"/>
              </a:spcAft>
              <a:buClr>
                <a:schemeClr val="dk1"/>
              </a:buClr>
              <a:buSzPts val="1100"/>
              <a:buChar char="○"/>
              <a:defRPr>
                <a:solidFill>
                  <a:schemeClr val="dk1"/>
                </a:solidFill>
              </a:defRPr>
            </a:lvl8pPr>
            <a:lvl9pPr marL="4114800" lvl="8" indent="-298450" rtl="0">
              <a:spcBef>
                <a:spcPts val="1600"/>
              </a:spcBef>
              <a:spcAft>
                <a:spcPts val="1600"/>
              </a:spcAft>
              <a:buClr>
                <a:schemeClr val="dk1"/>
              </a:buClr>
              <a:buSzPts val="1100"/>
              <a:buChar char="■"/>
              <a:defRPr>
                <a:solidFill>
                  <a:schemeClr val="dk1"/>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9"/>
        <p:cNvGrpSpPr/>
        <p:nvPr/>
      </p:nvGrpSpPr>
      <p:grpSpPr>
        <a:xfrm>
          <a:off x="0" y="0"/>
          <a:ext cx="0" cy="0"/>
          <a:chOff x="0" y="0"/>
          <a:chExt cx="0" cy="0"/>
        </a:xfrm>
      </p:grpSpPr>
      <p:grpSp>
        <p:nvGrpSpPr>
          <p:cNvPr id="20" name="Shape 20"/>
          <p:cNvGrpSpPr/>
          <p:nvPr/>
        </p:nvGrpSpPr>
        <p:grpSpPr>
          <a:xfrm>
            <a:off x="4406400" y="0"/>
            <a:ext cx="4737600" cy="5143065"/>
            <a:chOff x="4406400" y="0"/>
            <a:chExt cx="4737600" cy="5143065"/>
          </a:xfrm>
        </p:grpSpPr>
        <p:sp>
          <p:nvSpPr>
            <p:cNvPr id="21" name="Shape 21"/>
            <p:cNvSpPr/>
            <p:nvPr/>
          </p:nvSpPr>
          <p:spPr>
            <a:xfrm rot="5400000">
              <a:off x="4408200" y="-1800"/>
              <a:ext cx="47340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2" name="Shape 22"/>
            <p:cNvSpPr/>
            <p:nvPr/>
          </p:nvSpPr>
          <p:spPr>
            <a:xfrm rot="5400000">
              <a:off x="4841125" y="5700"/>
              <a:ext cx="42981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3" name="Shape 23"/>
            <p:cNvSpPr/>
            <p:nvPr/>
          </p:nvSpPr>
          <p:spPr>
            <a:xfrm rot="-5400000">
              <a:off x="5618399" y="123646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4" name="Shape 24"/>
            <p:cNvSpPr/>
            <p:nvPr/>
          </p:nvSpPr>
          <p:spPr>
            <a:xfrm flipH="1">
              <a:off x="5849857" y="14439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5" name="Shape 25"/>
            <p:cNvSpPr/>
            <p:nvPr/>
          </p:nvSpPr>
          <p:spPr>
            <a:xfrm rot="-5400000">
              <a:off x="5987081" y="24694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6" name="Shape 26"/>
            <p:cNvSpPr/>
            <p:nvPr/>
          </p:nvSpPr>
          <p:spPr>
            <a:xfrm flipH="1">
              <a:off x="6222115" y="267695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Shape 27"/>
            <p:cNvSpPr/>
            <p:nvPr/>
          </p:nvSpPr>
          <p:spPr>
            <a:xfrm rot="-5400000">
              <a:off x="6675341" y="186201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8" name="Shape 28"/>
            <p:cNvSpPr/>
            <p:nvPr/>
          </p:nvSpPr>
          <p:spPr>
            <a:xfrm flipH="1">
              <a:off x="6908099" y="2069505"/>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 name="Shape 29"/>
            <p:cNvSpPr/>
            <p:nvPr/>
          </p:nvSpPr>
          <p:spPr>
            <a:xfrm rot="-5400000">
              <a:off x="6861141" y="247781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 name="Shape 30"/>
            <p:cNvSpPr/>
            <p:nvPr/>
          </p:nvSpPr>
          <p:spPr>
            <a:xfrm flipH="1">
              <a:off x="7965266" y="269296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 name="Shape 31"/>
            <p:cNvSpPr/>
            <p:nvPr/>
          </p:nvSpPr>
          <p:spPr>
            <a:xfrm flipH="1">
              <a:off x="8145082" y="330875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 name="Shape 32"/>
            <p:cNvSpPr/>
            <p:nvPr/>
          </p:nvSpPr>
          <p:spPr>
            <a:xfrm rot="-5400000">
              <a:off x="7047599" y="309501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 name="Shape 33"/>
            <p:cNvSpPr/>
            <p:nvPr/>
          </p:nvSpPr>
          <p:spPr>
            <a:xfrm flipH="1">
              <a:off x="7276649" y="330250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4" name="Shape 34"/>
            <p:cNvSpPr/>
            <p:nvPr/>
          </p:nvSpPr>
          <p:spPr>
            <a:xfrm rot="-5400000">
              <a:off x="7227414" y="3710807"/>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5" name="Shape 35"/>
            <p:cNvSpPr/>
            <p:nvPr/>
          </p:nvSpPr>
          <p:spPr>
            <a:xfrm flipH="1">
              <a:off x="7462448" y="391829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6" name="Shape 36"/>
            <p:cNvSpPr/>
            <p:nvPr/>
          </p:nvSpPr>
          <p:spPr>
            <a:xfrm rot="-5400000">
              <a:off x="8102491" y="371847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7" name="Shape 37"/>
            <p:cNvSpPr/>
            <p:nvPr/>
          </p:nvSpPr>
          <p:spPr>
            <a:xfrm flipH="1">
              <a:off x="8334533" y="392596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8" name="Shape 38"/>
            <p:cNvSpPr/>
            <p:nvPr/>
          </p:nvSpPr>
          <p:spPr>
            <a:xfrm rot="-5400000">
              <a:off x="8288290" y="433426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39" name="Shape 39"/>
          <p:cNvSpPr txBox="1">
            <a:spLocks noGrp="1"/>
          </p:cNvSpPr>
          <p:nvPr>
            <p:ph type="title"/>
          </p:nvPr>
        </p:nvSpPr>
        <p:spPr>
          <a:xfrm>
            <a:off x="823850" y="2053000"/>
            <a:ext cx="4587000" cy="11487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40" name="Shape 4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1"/>
        <p:cNvGrpSpPr/>
        <p:nvPr/>
      </p:nvGrpSpPr>
      <p:grpSpPr>
        <a:xfrm>
          <a:off x="0" y="0"/>
          <a:ext cx="0" cy="0"/>
          <a:chOff x="0" y="0"/>
          <a:chExt cx="0" cy="0"/>
        </a:xfrm>
      </p:grpSpPr>
      <p:grpSp>
        <p:nvGrpSpPr>
          <p:cNvPr id="42" name="Shape 42"/>
          <p:cNvGrpSpPr/>
          <p:nvPr/>
        </p:nvGrpSpPr>
        <p:grpSpPr>
          <a:xfrm>
            <a:off x="0" y="381001"/>
            <a:ext cx="1037850" cy="1016287"/>
            <a:chOff x="0" y="381001"/>
            <a:chExt cx="1037850" cy="1016287"/>
          </a:xfrm>
        </p:grpSpPr>
        <p:sp>
          <p:nvSpPr>
            <p:cNvPr id="43" name="Shape 4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44" name="Shape 4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45" name="Shape 4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6" name="Shape 46"/>
          <p:cNvSpPr txBox="1">
            <a:spLocks noGrp="1"/>
          </p:cNvSpPr>
          <p:nvPr>
            <p:ph type="body" idx="1"/>
          </p:nvPr>
        </p:nvSpPr>
        <p:spPr>
          <a:xfrm>
            <a:off x="1297500" y="1567550"/>
            <a:ext cx="70389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47" name="Shape 4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48"/>
        <p:cNvGrpSpPr/>
        <p:nvPr/>
      </p:nvGrpSpPr>
      <p:grpSpPr>
        <a:xfrm>
          <a:off x="0" y="0"/>
          <a:ext cx="0" cy="0"/>
          <a:chOff x="0" y="0"/>
          <a:chExt cx="0" cy="0"/>
        </a:xfrm>
      </p:grpSpPr>
      <p:grpSp>
        <p:nvGrpSpPr>
          <p:cNvPr id="49" name="Shape 49"/>
          <p:cNvGrpSpPr/>
          <p:nvPr/>
        </p:nvGrpSpPr>
        <p:grpSpPr>
          <a:xfrm>
            <a:off x="0" y="381001"/>
            <a:ext cx="1037850" cy="1016287"/>
            <a:chOff x="0" y="381001"/>
            <a:chExt cx="1037850" cy="1016287"/>
          </a:xfrm>
        </p:grpSpPr>
        <p:sp>
          <p:nvSpPr>
            <p:cNvPr id="50" name="Shape 50"/>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1" name="Shape 51"/>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52" name="Shape 5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53" name="Shape 53"/>
          <p:cNvSpPr txBox="1">
            <a:spLocks noGrp="1"/>
          </p:cNvSpPr>
          <p:nvPr>
            <p:ph type="body" idx="1"/>
          </p:nvPr>
        </p:nvSpPr>
        <p:spPr>
          <a:xfrm>
            <a:off x="1297500"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4" name="Shape 54"/>
          <p:cNvSpPr txBox="1">
            <a:spLocks noGrp="1"/>
          </p:cNvSpPr>
          <p:nvPr>
            <p:ph type="body" idx="2"/>
          </p:nvPr>
        </p:nvSpPr>
        <p:spPr>
          <a:xfrm>
            <a:off x="4933221" y="1567550"/>
            <a:ext cx="3403200" cy="29112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55" name="Shape 5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grpSp>
        <p:nvGrpSpPr>
          <p:cNvPr id="57" name="Shape 57"/>
          <p:cNvGrpSpPr/>
          <p:nvPr/>
        </p:nvGrpSpPr>
        <p:grpSpPr>
          <a:xfrm>
            <a:off x="0" y="381001"/>
            <a:ext cx="1037850" cy="1016287"/>
            <a:chOff x="0" y="381001"/>
            <a:chExt cx="1037850" cy="1016287"/>
          </a:xfrm>
        </p:grpSpPr>
        <p:sp>
          <p:nvSpPr>
            <p:cNvPr id="58" name="Shape 58"/>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59" name="Shape 59"/>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0" name="Shape 60"/>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1" name="Shape 6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62"/>
        <p:cNvGrpSpPr/>
        <p:nvPr/>
      </p:nvGrpSpPr>
      <p:grpSpPr>
        <a:xfrm>
          <a:off x="0" y="0"/>
          <a:ext cx="0" cy="0"/>
          <a:chOff x="0" y="0"/>
          <a:chExt cx="0" cy="0"/>
        </a:xfrm>
      </p:grpSpPr>
      <p:grpSp>
        <p:nvGrpSpPr>
          <p:cNvPr id="63" name="Shape 63"/>
          <p:cNvGrpSpPr/>
          <p:nvPr/>
        </p:nvGrpSpPr>
        <p:grpSpPr>
          <a:xfrm>
            <a:off x="0" y="381001"/>
            <a:ext cx="1037850" cy="1016287"/>
            <a:chOff x="0" y="381001"/>
            <a:chExt cx="1037850" cy="1016287"/>
          </a:xfrm>
        </p:grpSpPr>
        <p:sp>
          <p:nvSpPr>
            <p:cNvPr id="64" name="Shape 64"/>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65" name="Shape 65"/>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66" name="Shape 66"/>
          <p:cNvSpPr txBox="1">
            <a:spLocks noGrp="1"/>
          </p:cNvSpPr>
          <p:nvPr>
            <p:ph type="title"/>
          </p:nvPr>
        </p:nvSpPr>
        <p:spPr>
          <a:xfrm>
            <a:off x="1297500" y="393750"/>
            <a:ext cx="3798900" cy="14931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67" name="Shape 67"/>
          <p:cNvSpPr txBox="1">
            <a:spLocks noGrp="1"/>
          </p:cNvSpPr>
          <p:nvPr>
            <p:ph type="body" idx="1"/>
          </p:nvPr>
        </p:nvSpPr>
        <p:spPr>
          <a:xfrm>
            <a:off x="1297500" y="1972550"/>
            <a:ext cx="3798900" cy="24159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68" name="Shape 6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69"/>
        <p:cNvGrpSpPr/>
        <p:nvPr/>
      </p:nvGrpSpPr>
      <p:grpSpPr>
        <a:xfrm>
          <a:off x="0" y="0"/>
          <a:ext cx="0" cy="0"/>
          <a:chOff x="0" y="0"/>
          <a:chExt cx="0" cy="0"/>
        </a:xfrm>
      </p:grpSpPr>
      <p:grpSp>
        <p:nvGrpSpPr>
          <p:cNvPr id="70" name="Shape 70"/>
          <p:cNvGrpSpPr/>
          <p:nvPr/>
        </p:nvGrpSpPr>
        <p:grpSpPr>
          <a:xfrm>
            <a:off x="4406400" y="0"/>
            <a:ext cx="4737600" cy="5143500"/>
            <a:chOff x="4406400" y="0"/>
            <a:chExt cx="4737600" cy="5143500"/>
          </a:xfrm>
        </p:grpSpPr>
        <p:sp>
          <p:nvSpPr>
            <p:cNvPr id="71" name="Shape 71"/>
            <p:cNvSpPr/>
            <p:nvPr/>
          </p:nvSpPr>
          <p:spPr>
            <a:xfrm rot="5400000">
              <a:off x="4407900" y="-1500"/>
              <a:ext cx="4734600" cy="4737600"/>
            </a:xfrm>
            <a:prstGeom prst="diagStripe">
              <a:avLst>
                <a:gd name="adj" fmla="val 49469"/>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2" name="Shape 72"/>
            <p:cNvSpPr/>
            <p:nvPr/>
          </p:nvSpPr>
          <p:spPr>
            <a:xfrm rot="5400000">
              <a:off x="4840825" y="6000"/>
              <a:ext cx="4298700" cy="4286700"/>
            </a:xfrm>
            <a:prstGeom prst="diagStripe">
              <a:avLst>
                <a:gd name="adj" fmla="val 0"/>
              </a:avLst>
            </a:prstGeom>
            <a:solidFill>
              <a:schemeClr val="lt1">
                <a:alpha val="346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3" name="Shape 73"/>
            <p:cNvSpPr/>
            <p:nvPr/>
          </p:nvSpPr>
          <p:spPr>
            <a:xfrm rot="-5400000">
              <a:off x="5618399" y="123664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4" name="Shape 74"/>
            <p:cNvSpPr/>
            <p:nvPr/>
          </p:nvSpPr>
          <p:spPr>
            <a:xfrm flipH="1">
              <a:off x="5849857" y="144407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5" name="Shape 75"/>
            <p:cNvSpPr/>
            <p:nvPr/>
          </p:nvSpPr>
          <p:spPr>
            <a:xfrm rot="-5400000">
              <a:off x="5987081" y="2469743"/>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6" name="Shape 76"/>
            <p:cNvSpPr/>
            <p:nvPr/>
          </p:nvSpPr>
          <p:spPr>
            <a:xfrm flipH="1">
              <a:off x="6222115" y="2677179"/>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7" name="Shape 77"/>
            <p:cNvSpPr/>
            <p:nvPr/>
          </p:nvSpPr>
          <p:spPr>
            <a:xfrm rot="-5400000">
              <a:off x="6675341" y="1862244"/>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8" name="Shape 78"/>
            <p:cNvSpPr/>
            <p:nvPr/>
          </p:nvSpPr>
          <p:spPr>
            <a:xfrm flipH="1">
              <a:off x="6908099" y="2069680"/>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79" name="Shape 79"/>
            <p:cNvSpPr/>
            <p:nvPr/>
          </p:nvSpPr>
          <p:spPr>
            <a:xfrm rot="-5400000">
              <a:off x="6861141" y="2478088"/>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0" name="Shape 80"/>
            <p:cNvSpPr/>
            <p:nvPr/>
          </p:nvSpPr>
          <p:spPr>
            <a:xfrm flipH="1">
              <a:off x="7965266" y="269319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1" name="Shape 81"/>
            <p:cNvSpPr/>
            <p:nvPr/>
          </p:nvSpPr>
          <p:spPr>
            <a:xfrm flipH="1">
              <a:off x="8145082" y="330903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2" name="Shape 82"/>
            <p:cNvSpPr/>
            <p:nvPr/>
          </p:nvSpPr>
          <p:spPr>
            <a:xfrm rot="-5400000">
              <a:off x="7047599" y="309534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3" name="Shape 83"/>
            <p:cNvSpPr/>
            <p:nvPr/>
          </p:nvSpPr>
          <p:spPr>
            <a:xfrm flipH="1">
              <a:off x="7276649" y="3302781"/>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4" name="Shape 84"/>
            <p:cNvSpPr/>
            <p:nvPr/>
          </p:nvSpPr>
          <p:spPr>
            <a:xfrm rot="-5400000">
              <a:off x="7227414" y="3711189"/>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5" name="Shape 85"/>
            <p:cNvSpPr/>
            <p:nvPr/>
          </p:nvSpPr>
          <p:spPr>
            <a:xfrm flipH="1">
              <a:off x="7462448" y="3918625"/>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6" name="Shape 86"/>
            <p:cNvSpPr/>
            <p:nvPr/>
          </p:nvSpPr>
          <p:spPr>
            <a:xfrm rot="-5400000">
              <a:off x="8102491" y="3718856"/>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7" name="Shape 87"/>
            <p:cNvSpPr/>
            <p:nvPr/>
          </p:nvSpPr>
          <p:spPr>
            <a:xfrm flipH="1">
              <a:off x="8334533" y="3926292"/>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88" name="Shape 88"/>
            <p:cNvSpPr/>
            <p:nvPr/>
          </p:nvSpPr>
          <p:spPr>
            <a:xfrm rot="-5400000">
              <a:off x="8288290" y="4334700"/>
              <a:ext cx="808800" cy="808800"/>
            </a:xfrm>
            <a:prstGeom prst="diagStripe">
              <a:avLst>
                <a:gd name="adj" fmla="val 50000"/>
              </a:avLst>
            </a:prstGeom>
            <a:solidFill>
              <a:schemeClr val="lt1">
                <a:alpha val="731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89" name="Shape 89"/>
          <p:cNvSpPr txBox="1">
            <a:spLocks noGrp="1"/>
          </p:cNvSpPr>
          <p:nvPr>
            <p:ph type="title"/>
          </p:nvPr>
        </p:nvSpPr>
        <p:spPr>
          <a:xfrm>
            <a:off x="823850" y="866775"/>
            <a:ext cx="4587000" cy="3521100"/>
          </a:xfrm>
          <a:prstGeom prst="rect">
            <a:avLst/>
          </a:prstGeom>
        </p:spPr>
        <p:txBody>
          <a:bodyPr spcFirstLastPara="1" wrap="square" lIns="91425" tIns="91425" rIns="91425" bIns="91425" anchor="ctr" anchorCtr="0"/>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0" name="Shape 9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91"/>
        <p:cNvGrpSpPr/>
        <p:nvPr/>
      </p:nvGrpSpPr>
      <p:grpSpPr>
        <a:xfrm>
          <a:off x="0" y="0"/>
          <a:ext cx="0" cy="0"/>
          <a:chOff x="0" y="0"/>
          <a:chExt cx="0" cy="0"/>
        </a:xfrm>
      </p:grpSpPr>
      <p:grpSp>
        <p:nvGrpSpPr>
          <p:cNvPr id="92" name="Shape 92"/>
          <p:cNvGrpSpPr/>
          <p:nvPr/>
        </p:nvGrpSpPr>
        <p:grpSpPr>
          <a:xfrm>
            <a:off x="0" y="381001"/>
            <a:ext cx="1037850" cy="1016287"/>
            <a:chOff x="0" y="381001"/>
            <a:chExt cx="1037850" cy="1016287"/>
          </a:xfrm>
        </p:grpSpPr>
        <p:sp>
          <p:nvSpPr>
            <p:cNvPr id="93" name="Shape 93"/>
            <p:cNvSpPr/>
            <p:nvPr/>
          </p:nvSpPr>
          <p:spPr>
            <a:xfrm rot="-5400000">
              <a:off x="0" y="381001"/>
              <a:ext cx="808800" cy="808800"/>
            </a:xfrm>
            <a:prstGeom prst="diagStripe">
              <a:avLst>
                <a:gd name="adj" fmla="val 50000"/>
              </a:avLst>
            </a:prstGeom>
            <a:solidFill>
              <a:schemeClr val="accent1"/>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94" name="Shape 94"/>
            <p:cNvSpPr/>
            <p:nvPr/>
          </p:nvSpPr>
          <p:spPr>
            <a:xfrm flipH="1">
              <a:off x="229050" y="588489"/>
              <a:ext cx="808800" cy="808800"/>
            </a:xfrm>
            <a:prstGeom prst="diagStripe">
              <a:avLst>
                <a:gd name="adj" fmla="val 50000"/>
              </a:avLst>
            </a:prstGeom>
            <a:solidFill>
              <a:schemeClr val="lt2"/>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95" name="Shape 95"/>
          <p:cNvSpPr txBox="1">
            <a:spLocks noGrp="1"/>
          </p:cNvSpPr>
          <p:nvPr>
            <p:ph type="title"/>
          </p:nvPr>
        </p:nvSpPr>
        <p:spPr>
          <a:xfrm>
            <a:off x="1297500" y="1658325"/>
            <a:ext cx="3036300" cy="1751700"/>
          </a:xfrm>
          <a:prstGeom prst="rect">
            <a:avLst/>
          </a:prstGeom>
        </p:spPr>
        <p:txBody>
          <a:bodyPr spcFirstLastPara="1" wrap="square" lIns="91425" tIns="91425" rIns="91425" bIns="91425" anchor="t" anchorCtr="0"/>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6" name="Shape 96"/>
          <p:cNvSpPr txBox="1">
            <a:spLocks noGrp="1"/>
          </p:cNvSpPr>
          <p:nvPr>
            <p:ph type="subTitle" idx="1"/>
          </p:nvPr>
        </p:nvSpPr>
        <p:spPr>
          <a:xfrm>
            <a:off x="1297500" y="3538000"/>
            <a:ext cx="3036300" cy="506100"/>
          </a:xfrm>
          <a:prstGeom prst="rect">
            <a:avLst/>
          </a:prstGeom>
        </p:spPr>
        <p:txBody>
          <a:bodyPr spcFirstLastPara="1" wrap="square" lIns="91425" tIns="91425" rIns="91425" bIns="91425" anchor="t" anchorCtr="0"/>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a:endParaRPr/>
          </a:p>
        </p:txBody>
      </p:sp>
      <p:sp>
        <p:nvSpPr>
          <p:cNvPr id="97" name="Shape 97"/>
          <p:cNvSpPr txBox="1">
            <a:spLocks noGrp="1"/>
          </p:cNvSpPr>
          <p:nvPr>
            <p:ph type="body" idx="2"/>
          </p:nvPr>
        </p:nvSpPr>
        <p:spPr>
          <a:xfrm>
            <a:off x="4648200" y="1696600"/>
            <a:ext cx="3676800" cy="2347500"/>
          </a:xfrm>
          <a:prstGeom prst="rect">
            <a:avLst/>
          </a:prstGeom>
        </p:spPr>
        <p:txBody>
          <a:bodyPr spcFirstLastPara="1" wrap="square" lIns="91425" tIns="91425" rIns="91425" bIns="91425" anchor="t" anchorCtr="0"/>
          <a:lstStyle>
            <a:lvl1pPr marL="457200" lvl="0" indent="-311150">
              <a:spcBef>
                <a:spcPts val="0"/>
              </a:spcBef>
              <a:spcAft>
                <a:spcPts val="0"/>
              </a:spcAft>
              <a:buSzPts val="1300"/>
              <a:buChar char="●"/>
              <a:defRPr/>
            </a:lvl1pPr>
            <a:lvl2pPr marL="914400" lvl="1" indent="-298450">
              <a:spcBef>
                <a:spcPts val="1600"/>
              </a:spcBef>
              <a:spcAft>
                <a:spcPts val="0"/>
              </a:spcAft>
              <a:buSzPts val="1100"/>
              <a:buChar char="○"/>
              <a:defRPr/>
            </a:lvl2pPr>
            <a:lvl3pPr marL="1371600" lvl="2" indent="-298450">
              <a:spcBef>
                <a:spcPts val="1600"/>
              </a:spcBef>
              <a:spcAft>
                <a:spcPts val="0"/>
              </a:spcAft>
              <a:buSzPts val="1100"/>
              <a:buChar char="■"/>
              <a:defRPr/>
            </a:lvl3pPr>
            <a:lvl4pPr marL="1828800" lvl="3" indent="-298450">
              <a:spcBef>
                <a:spcPts val="1600"/>
              </a:spcBef>
              <a:spcAft>
                <a:spcPts val="0"/>
              </a:spcAft>
              <a:buSzPts val="1100"/>
              <a:buChar char="●"/>
              <a:defRPr/>
            </a:lvl4pPr>
            <a:lvl5pPr marL="2286000" lvl="4" indent="-298450">
              <a:spcBef>
                <a:spcPts val="1600"/>
              </a:spcBef>
              <a:spcAft>
                <a:spcPts val="0"/>
              </a:spcAft>
              <a:buSzPts val="1100"/>
              <a:buChar char="○"/>
              <a:defRPr/>
            </a:lvl5pPr>
            <a:lvl6pPr marL="2743200" lvl="5" indent="-298450">
              <a:spcBef>
                <a:spcPts val="1600"/>
              </a:spcBef>
              <a:spcAft>
                <a:spcPts val="0"/>
              </a:spcAft>
              <a:buSzPts val="1100"/>
              <a:buChar char="■"/>
              <a:defRPr/>
            </a:lvl6pPr>
            <a:lvl7pPr marL="3200400" lvl="6" indent="-298450">
              <a:spcBef>
                <a:spcPts val="1600"/>
              </a:spcBef>
              <a:spcAft>
                <a:spcPts val="0"/>
              </a:spcAft>
              <a:buSzPts val="1100"/>
              <a:buChar char="●"/>
              <a:defRPr/>
            </a:lvl7pPr>
            <a:lvl8pPr marL="3657600" lvl="7" indent="-298450">
              <a:spcBef>
                <a:spcPts val="1600"/>
              </a:spcBef>
              <a:spcAft>
                <a:spcPts val="0"/>
              </a:spcAft>
              <a:buSzPts val="1100"/>
              <a:buChar char="○"/>
              <a:defRPr/>
            </a:lvl8pPr>
            <a:lvl9pPr marL="4114800" lvl="8" indent="-298450">
              <a:spcBef>
                <a:spcPts val="1600"/>
              </a:spcBef>
              <a:spcAft>
                <a:spcPts val="1600"/>
              </a:spcAft>
              <a:buSzPts val="1100"/>
              <a:buChar char="■"/>
              <a:defRPr/>
            </a:lvl9pPr>
          </a:lstStyle>
          <a:p>
            <a:endParaRPr/>
          </a:p>
        </p:txBody>
      </p:sp>
      <p:sp>
        <p:nvSpPr>
          <p:cNvPr id="98" name="Shape 9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99"/>
        <p:cNvGrpSpPr/>
        <p:nvPr/>
      </p:nvGrpSpPr>
      <p:grpSpPr>
        <a:xfrm>
          <a:off x="0" y="0"/>
          <a:ext cx="0" cy="0"/>
          <a:chOff x="0" y="0"/>
          <a:chExt cx="0" cy="0"/>
        </a:xfrm>
      </p:grpSpPr>
      <p:grpSp>
        <p:nvGrpSpPr>
          <p:cNvPr id="100" name="Shape 100"/>
          <p:cNvGrpSpPr/>
          <p:nvPr/>
        </p:nvGrpSpPr>
        <p:grpSpPr>
          <a:xfrm>
            <a:off x="0" y="4128572"/>
            <a:ext cx="698925" cy="684657"/>
            <a:chOff x="0" y="3785672"/>
            <a:chExt cx="698925" cy="684657"/>
          </a:xfrm>
        </p:grpSpPr>
        <p:sp>
          <p:nvSpPr>
            <p:cNvPr id="101" name="Shape 101"/>
            <p:cNvSpPr/>
            <p:nvPr/>
          </p:nvSpPr>
          <p:spPr>
            <a:xfrm rot="-5400000">
              <a:off x="0" y="3785672"/>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02" name="Shape 102"/>
            <p:cNvSpPr/>
            <p:nvPr/>
          </p:nvSpPr>
          <p:spPr>
            <a:xfrm flipH="1">
              <a:off x="154125" y="3925529"/>
              <a:ext cx="544800" cy="544800"/>
            </a:xfrm>
            <a:prstGeom prst="diagStripe">
              <a:avLst>
                <a:gd name="adj" fmla="val 50000"/>
              </a:avLst>
            </a:prstGeom>
            <a:solidFill>
              <a:schemeClr val="lt1">
                <a:alpha val="9620"/>
              </a:scheme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sp>
        <p:nvSpPr>
          <p:cNvPr id="103" name="Shape 103"/>
          <p:cNvSpPr txBox="1">
            <a:spLocks noGrp="1"/>
          </p:cNvSpPr>
          <p:nvPr>
            <p:ph type="body" idx="1"/>
          </p:nvPr>
        </p:nvSpPr>
        <p:spPr>
          <a:xfrm>
            <a:off x="812725" y="4305375"/>
            <a:ext cx="6936000" cy="523800"/>
          </a:xfrm>
          <a:prstGeom prst="rect">
            <a:avLst/>
          </a:prstGeom>
        </p:spPr>
        <p:txBody>
          <a:bodyPr spcFirstLastPara="1" wrap="square" lIns="91425" tIns="91425" rIns="91425" bIns="91425" anchor="ctr" anchorCtr="0"/>
          <a:lstStyle>
            <a:lvl1pPr marL="457200" lvl="0" indent="-228600">
              <a:lnSpc>
                <a:spcPct val="100000"/>
              </a:lnSpc>
              <a:spcBef>
                <a:spcPts val="0"/>
              </a:spcBef>
              <a:spcAft>
                <a:spcPts val="0"/>
              </a:spcAft>
              <a:buSzPts val="1300"/>
              <a:buNone/>
              <a:defRPr/>
            </a:lvl1pPr>
          </a:lstStyle>
          <a:p>
            <a:endParaRPr/>
          </a:p>
        </p:txBody>
      </p:sp>
      <p:sp>
        <p:nvSpPr>
          <p:cNvPr id="104" name="Shape 10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focus">
    <p:bg>
      <p:bgPr>
        <a:solidFill>
          <a:schemeClr val="dk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lstStyle>
            <a:lvl1pPr marL="457200" lvl="0" indent="-31115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marL="914400" lvl="1"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marL="1371600" lvl="2"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marL="1828800" lvl="3"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marL="2286000" lvl="4"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marL="2743200" lvl="5"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marL="3200400" lvl="6"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marL="3657600" lvl="7" indent="-29845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marL="4114800" lvl="8" indent="-29845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a:endParaRPr/>
          </a:p>
        </p:txBody>
      </p:sp>
      <p:sp>
        <p:nvSpPr>
          <p:cNvPr id="8" name="Shape 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marL="0" lvl="0" indent="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8" Type="http://schemas.openxmlformats.org/officeDocument/2006/relationships/hyperlink" Target="#slide=id.g3682a55d17_0_186"/><Relationship Id="rId13" Type="http://schemas.openxmlformats.org/officeDocument/2006/relationships/hyperlink" Target="#slide=id.g378ed8b3cf_0_0"/><Relationship Id="rId3" Type="http://schemas.openxmlformats.org/officeDocument/2006/relationships/hyperlink" Target="#slide=id.g1f87997393_0_821"/><Relationship Id="rId7" Type="http://schemas.openxmlformats.org/officeDocument/2006/relationships/hyperlink" Target="#slide=id.g1f87997393_0_971"/><Relationship Id="rId12" Type="http://schemas.openxmlformats.org/officeDocument/2006/relationships/hyperlink" Target="#slide=id.g3682a55d17_0_201"/><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hyperlink" Target="#slide=id.g1f87997393_0_864"/><Relationship Id="rId11" Type="http://schemas.openxmlformats.org/officeDocument/2006/relationships/hyperlink" Target="#slide=id.g3682a55d17_0_218"/><Relationship Id="rId5" Type="http://schemas.openxmlformats.org/officeDocument/2006/relationships/hyperlink" Target="#slide=id.g3682a55d17_0_191"/><Relationship Id="rId10" Type="http://schemas.openxmlformats.org/officeDocument/2006/relationships/hyperlink" Target="#slide=id.g3682a55d17_0_212"/><Relationship Id="rId4" Type="http://schemas.openxmlformats.org/officeDocument/2006/relationships/hyperlink" Target="#slide=id.g3682a55d17_0_207"/><Relationship Id="rId9" Type="http://schemas.openxmlformats.org/officeDocument/2006/relationships/hyperlink" Target="#slide=id.g1f87997393_0_1053"/><Relationship Id="rId14" Type="http://schemas.openxmlformats.org/officeDocument/2006/relationships/hyperlink" Target="#slide=id.g378ed8b3cf_0_5"/></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Shape 194"/>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CALM: A Smart Traffic Controller</a:t>
            </a:r>
            <a:endParaRPr/>
          </a:p>
        </p:txBody>
      </p:sp>
      <p:sp>
        <p:nvSpPr>
          <p:cNvPr id="195" name="Shape 195"/>
          <p:cNvSpPr txBox="1">
            <a:spLocks noGrp="1"/>
          </p:cNvSpPr>
          <p:nvPr>
            <p:ph type="subTitle" idx="1"/>
          </p:nvPr>
        </p:nvSpPr>
        <p:spPr>
          <a:xfrm>
            <a:off x="6135750" y="3489750"/>
            <a:ext cx="2418900" cy="1269000"/>
          </a:xfrm>
          <a:prstGeom prst="rect">
            <a:avLst/>
          </a:prstGeom>
        </p:spPr>
        <p:txBody>
          <a:bodyPr spcFirstLastPara="1" wrap="square" lIns="91425" tIns="91425" rIns="91425" bIns="91425" anchor="t" anchorCtr="0">
            <a:noAutofit/>
          </a:bodyPr>
          <a:lstStyle/>
          <a:p>
            <a:pPr marL="0" lvl="0" indent="0" rtl="0">
              <a:lnSpc>
                <a:spcPct val="115000"/>
              </a:lnSpc>
              <a:spcBef>
                <a:spcPts val="0"/>
              </a:spcBef>
              <a:spcAft>
                <a:spcPts val="1600"/>
              </a:spcAft>
              <a:buNone/>
            </a:pPr>
            <a:r>
              <a:rPr lang="en-GB"/>
              <a:t>Group 6:</a:t>
            </a:r>
            <a:br>
              <a:rPr lang="en-GB"/>
            </a:br>
            <a:r>
              <a:rPr lang="en-GB"/>
              <a:t>    </a:t>
            </a:r>
            <a:r>
              <a:rPr lang="en-GB" b="1">
                <a:solidFill>
                  <a:srgbClr val="FFFF00"/>
                </a:solidFill>
              </a:rPr>
              <a:t>C</a:t>
            </a:r>
            <a:r>
              <a:rPr lang="en-GB"/>
              <a:t>hristine Edwards</a:t>
            </a:r>
            <a:br>
              <a:rPr lang="en-GB"/>
            </a:br>
            <a:r>
              <a:rPr lang="en-GB"/>
              <a:t>    </a:t>
            </a:r>
            <a:r>
              <a:rPr lang="en-GB" b="1">
                <a:solidFill>
                  <a:srgbClr val="FFFF00"/>
                </a:solidFill>
              </a:rPr>
              <a:t>A</a:t>
            </a:r>
            <a:r>
              <a:rPr lang="en-GB"/>
              <a:t>nam Khan</a:t>
            </a:r>
            <a:br>
              <a:rPr lang="en-GB"/>
            </a:br>
            <a:r>
              <a:rPr lang="en-GB"/>
              <a:t>    </a:t>
            </a:r>
            <a:r>
              <a:rPr lang="en-GB" b="1">
                <a:solidFill>
                  <a:srgbClr val="FFFF00"/>
                </a:solidFill>
              </a:rPr>
              <a:t>L</a:t>
            </a:r>
            <a:r>
              <a:rPr lang="en-GB"/>
              <a:t>loyd Martin</a:t>
            </a:r>
            <a:br>
              <a:rPr lang="en-GB"/>
            </a:br>
            <a:r>
              <a:rPr lang="en-GB"/>
              <a:t>    </a:t>
            </a:r>
            <a:r>
              <a:rPr lang="en-GB" b="1">
                <a:solidFill>
                  <a:srgbClr val="FFFF00"/>
                </a:solidFill>
              </a:rPr>
              <a:t>M</a:t>
            </a:r>
            <a:r>
              <a:rPr lang="en-GB"/>
              <a:t>ichael Schwoegl</a:t>
            </a:r>
            <a:endParaRPr/>
          </a:p>
        </p:txBody>
      </p:sp>
      <p:sp>
        <p:nvSpPr>
          <p:cNvPr id="196" name="Shape 196"/>
          <p:cNvSpPr txBox="1"/>
          <p:nvPr/>
        </p:nvSpPr>
        <p:spPr>
          <a:xfrm>
            <a:off x="3537150" y="2836325"/>
            <a:ext cx="3207900" cy="7533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r>
              <a:rPr lang="en-GB" sz="1000" i="1">
                <a:solidFill>
                  <a:srgbClr val="FFFFFF"/>
                </a:solidFill>
                <a:latin typeface="Montserrat"/>
                <a:ea typeface="Montserrat"/>
                <a:cs typeface="Montserrat"/>
                <a:sym typeface="Montserrat"/>
              </a:rPr>
              <a:t>The Pennsylvania State University</a:t>
            </a:r>
            <a:endParaRPr sz="1000" i="1">
              <a:solidFill>
                <a:srgbClr val="FFFFFF"/>
              </a:solidFill>
              <a:latin typeface="Montserrat"/>
              <a:ea typeface="Montserrat"/>
              <a:cs typeface="Montserrat"/>
              <a:sym typeface="Montserrat"/>
            </a:endParaRPr>
          </a:p>
          <a:p>
            <a:pPr marL="0" lvl="0" indent="0">
              <a:spcBef>
                <a:spcPts val="0"/>
              </a:spcBef>
              <a:spcAft>
                <a:spcPts val="0"/>
              </a:spcAft>
              <a:buNone/>
            </a:pPr>
            <a:r>
              <a:rPr lang="en-GB" sz="1000" i="1">
                <a:solidFill>
                  <a:srgbClr val="FFFFFF"/>
                </a:solidFill>
                <a:latin typeface="Montserrat"/>
                <a:ea typeface="Montserrat"/>
                <a:cs typeface="Montserrat"/>
                <a:sym typeface="Montserrat"/>
              </a:rPr>
              <a:t>Spring 2018 Software Engineering Studio</a:t>
            </a:r>
            <a:endParaRPr sz="1000" i="1">
              <a:solidFill>
                <a:srgbClr val="FFFFFF"/>
              </a:solidFill>
              <a:latin typeface="Montserrat"/>
              <a:ea typeface="Montserrat"/>
              <a:cs typeface="Montserrat"/>
              <a:sym typeface="Montserra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70"/>
        <p:cNvGrpSpPr/>
        <p:nvPr/>
      </p:nvGrpSpPr>
      <p:grpSpPr>
        <a:xfrm>
          <a:off x="0" y="0"/>
          <a:ext cx="0" cy="0"/>
          <a:chOff x="0" y="0"/>
          <a:chExt cx="0" cy="0"/>
        </a:xfrm>
      </p:grpSpPr>
      <p:sp>
        <p:nvSpPr>
          <p:cNvPr id="271" name="Shape 271"/>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Primary Features</a:t>
            </a:r>
            <a:endParaRPr/>
          </a:p>
        </p:txBody>
      </p:sp>
      <p:sp>
        <p:nvSpPr>
          <p:cNvPr id="272" name="Shape 272"/>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Use of standard traffic video cameras provide accurate real-time identification of vehicles and pedestrians, including emergency vehicles.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Multiple traffic light control algorithms are provided:</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On-Demand: intelligent algorithms grant green lights faster, more reliably, and faster than simple timer-based systems.</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Manual: signals rotate based on a configurable timer setting.</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Failsafe: all signals blink red during power outages, etc.</a:t>
            </a:r>
            <a:endParaRPr>
              <a:solidFill>
                <a:srgbClr val="FFFFFF"/>
              </a:solidFill>
            </a:endParaRPr>
          </a:p>
          <a:p>
            <a:pPr marL="914400" lvl="1" indent="-317500" rtl="0">
              <a:lnSpc>
                <a:spcPct val="100000"/>
              </a:lnSpc>
              <a:spcBef>
                <a:spcPts val="1000"/>
              </a:spcBef>
              <a:spcAft>
                <a:spcPts val="0"/>
              </a:spcAft>
              <a:buClr>
                <a:srgbClr val="FFFFFF"/>
              </a:buClr>
              <a:buSzPts val="1400"/>
              <a:buAutoNum type="alphaLcPeriod"/>
            </a:pPr>
            <a:r>
              <a:rPr lang="en-GB">
                <a:solidFill>
                  <a:srgbClr val="FFFFFF"/>
                </a:solidFill>
              </a:rPr>
              <a:t>Override: emergency vehicles gain full access to intersections.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Configuration is flexible and easy to use.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Events and metrics are recorded to a standard SQL database.</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Built-in simulator for configuration and functional validation.</a:t>
            </a:r>
            <a:endParaRPr>
              <a:solidFill>
                <a:srgbClr val="FFFFFF"/>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Shape 277"/>
          <p:cNvSpPr txBox="1">
            <a:spLocks noGrp="1"/>
          </p:cNvSpPr>
          <p:nvPr>
            <p:ph type="ctrTitle"/>
          </p:nvPr>
        </p:nvSpPr>
        <p:spPr>
          <a:xfrm>
            <a:off x="3537150" y="1578400"/>
            <a:ext cx="5017500" cy="15789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Product Demo</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Future Enhancements</a:t>
            </a:r>
            <a:endParaRPr/>
          </a:p>
        </p:txBody>
      </p:sp>
      <p:sp>
        <p:nvSpPr>
          <p:cNvPr id="283" name="Shape 283"/>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Per-lane traffic video cameras for more accurate vehicle management.</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Secure remote control with on-site manual override.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Remote public access to view intersection congestion.</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Pedestrian walking signal prediction and control.</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Collision recognition and traffic coordination.</a:t>
            </a:r>
            <a:endParaRPr>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Shape 288"/>
          <p:cNvSpPr txBox="1">
            <a:spLocks noGrp="1"/>
          </p:cNvSpPr>
          <p:nvPr>
            <p:ph type="title"/>
          </p:nvPr>
        </p:nvSpPr>
        <p:spPr>
          <a:xfrm>
            <a:off x="645300" y="1833775"/>
            <a:ext cx="3063300" cy="6924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Thank you!</a:t>
            </a:r>
            <a:endParaRPr/>
          </a:p>
        </p:txBody>
      </p:sp>
      <p:sp>
        <p:nvSpPr>
          <p:cNvPr id="289" name="Shape 289"/>
          <p:cNvSpPr txBox="1">
            <a:spLocks noGrp="1"/>
          </p:cNvSpPr>
          <p:nvPr>
            <p:ph type="body" idx="1"/>
          </p:nvPr>
        </p:nvSpPr>
        <p:spPr>
          <a:xfrm>
            <a:off x="645300" y="2963250"/>
            <a:ext cx="3063300" cy="6513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GB" sz="1100" i="1">
                <a:latin typeface="Arial"/>
                <a:ea typeface="Arial"/>
                <a:cs typeface="Arial"/>
                <a:sym typeface="Arial"/>
              </a:rPr>
              <a:t>Answers to questions and additional literature are available upon request.</a:t>
            </a:r>
            <a:endParaRPr sz="1100" i="1">
              <a:solidFill>
                <a:srgbClr val="000000"/>
              </a:solidFill>
              <a:latin typeface="Arial"/>
              <a:ea typeface="Arial"/>
              <a:cs typeface="Arial"/>
              <a:sym typeface="Arial"/>
            </a:endParaRPr>
          </a:p>
        </p:txBody>
      </p:sp>
      <p:grpSp>
        <p:nvGrpSpPr>
          <p:cNvPr id="290" name="Shape 290"/>
          <p:cNvGrpSpPr/>
          <p:nvPr/>
        </p:nvGrpSpPr>
        <p:grpSpPr>
          <a:xfrm>
            <a:off x="4066820" y="1553491"/>
            <a:ext cx="3159984" cy="2439109"/>
            <a:chOff x="3553042" y="1657806"/>
            <a:chExt cx="3461100" cy="2671532"/>
          </a:xfrm>
        </p:grpSpPr>
        <p:sp>
          <p:nvSpPr>
            <p:cNvPr id="291" name="Shape 291"/>
            <p:cNvSpPr/>
            <p:nvPr/>
          </p:nvSpPr>
          <p:spPr>
            <a:xfrm>
              <a:off x="4856024" y="3625653"/>
              <a:ext cx="944700" cy="663300"/>
            </a:xfrm>
            <a:prstGeom prst="trapezoid">
              <a:avLst>
                <a:gd name="adj" fmla="val 2500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2" name="Shape 292"/>
            <p:cNvSpPr/>
            <p:nvPr/>
          </p:nvSpPr>
          <p:spPr>
            <a:xfrm rot="10800000">
              <a:off x="4953871" y="3681997"/>
              <a:ext cx="400200" cy="606600"/>
            </a:xfrm>
            <a:prstGeom prst="triangle">
              <a:avLst>
                <a:gd name="adj" fmla="val 96745"/>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93" name="Shape 293"/>
            <p:cNvSpPr/>
            <p:nvPr/>
          </p:nvSpPr>
          <p:spPr>
            <a:xfrm>
              <a:off x="4767796" y="3681816"/>
              <a:ext cx="163500" cy="606600"/>
            </a:xfrm>
            <a:prstGeom prst="triangle">
              <a:avLst>
                <a:gd name="adj" fmla="val 98558"/>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4" name="Shape 294"/>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5" name="Shape 295"/>
            <p:cNvSpPr/>
            <p:nvPr/>
          </p:nvSpPr>
          <p:spPr>
            <a:xfrm rot="10800000">
              <a:off x="4668343" y="4283738"/>
              <a:ext cx="1230600" cy="45600"/>
            </a:xfrm>
            <a:prstGeom prst="roundRect">
              <a:avLst>
                <a:gd name="adj" fmla="val 5000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6" name="Shape 296"/>
            <p:cNvSpPr/>
            <p:nvPr/>
          </p:nvSpPr>
          <p:spPr>
            <a:xfrm>
              <a:off x="4926950" y="3681915"/>
              <a:ext cx="42900" cy="594300"/>
            </a:xfrm>
            <a:prstGeom prst="rect">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7" name="Shape 297"/>
            <p:cNvSpPr/>
            <p:nvPr/>
          </p:nvSpPr>
          <p:spPr>
            <a:xfrm>
              <a:off x="3553042" y="1674645"/>
              <a:ext cx="3461100" cy="2014500"/>
            </a:xfrm>
            <a:prstGeom prst="roundRect">
              <a:avLst>
                <a:gd name="adj" fmla="val 1882"/>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98" name="Shape 298"/>
            <p:cNvSpPr/>
            <p:nvPr/>
          </p:nvSpPr>
          <p:spPr>
            <a:xfrm>
              <a:off x="3553042" y="1657806"/>
              <a:ext cx="3461100" cy="2014500"/>
            </a:xfrm>
            <a:prstGeom prst="roundRect">
              <a:avLst>
                <a:gd name="adj" fmla="val 1764"/>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299" name="Shape 299" descr="offset_comp_342327_edited.jpg"/>
          <p:cNvPicPr preferRelativeResize="0"/>
          <p:nvPr/>
        </p:nvPicPr>
        <p:blipFill rotWithShape="1">
          <a:blip r:embed="rId3">
            <a:alphaModFix/>
          </a:blip>
          <a:srcRect l="45356" t="50734" r="19582" b="26215"/>
          <a:stretch/>
        </p:blipFill>
        <p:spPr>
          <a:xfrm>
            <a:off x="4115130" y="1605638"/>
            <a:ext cx="3063300" cy="1745700"/>
          </a:xfrm>
          <a:prstGeom prst="rect">
            <a:avLst/>
          </a:prstGeom>
          <a:noFill/>
          <a:ln>
            <a:noFill/>
          </a:ln>
        </p:spPr>
      </p:pic>
      <p:sp>
        <p:nvSpPr>
          <p:cNvPr id="300" name="Shape 300"/>
          <p:cNvSpPr/>
          <p:nvPr/>
        </p:nvSpPr>
        <p:spPr>
          <a:xfrm flipH="1">
            <a:off x="4114917" y="1606596"/>
            <a:ext cx="3063300" cy="17433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01" name="Shape 301"/>
          <p:cNvGrpSpPr/>
          <p:nvPr/>
        </p:nvGrpSpPr>
        <p:grpSpPr>
          <a:xfrm>
            <a:off x="6762480" y="2546254"/>
            <a:ext cx="1024386" cy="1522884"/>
            <a:chOff x="6505573" y="2745170"/>
            <a:chExt cx="1122000" cy="1668000"/>
          </a:xfrm>
        </p:grpSpPr>
        <p:sp>
          <p:nvSpPr>
            <p:cNvPr id="302" name="Shape 302"/>
            <p:cNvSpPr/>
            <p:nvPr/>
          </p:nvSpPr>
          <p:spPr>
            <a:xfrm>
              <a:off x="6517841" y="2745170"/>
              <a:ext cx="1109700" cy="16680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3" name="Shape 303"/>
            <p:cNvSpPr/>
            <p:nvPr/>
          </p:nvSpPr>
          <p:spPr>
            <a:xfrm rot="-5400000">
              <a:off x="6238873" y="3024453"/>
              <a:ext cx="1655400" cy="1122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04" name="Shape 304"/>
            <p:cNvSpPr/>
            <p:nvPr/>
          </p:nvSpPr>
          <p:spPr>
            <a:xfrm rot="-5400000">
              <a:off x="6238873" y="3012061"/>
              <a:ext cx="1655400" cy="1122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05" name="Shape 305"/>
            <p:cNvSpPr/>
            <p:nvPr/>
          </p:nvSpPr>
          <p:spPr>
            <a:xfrm>
              <a:off x="6954127" y="4329594"/>
              <a:ext cx="224700" cy="315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06" name="Shape 306" descr="offset_comp_342327_edited.jpg"/>
          <p:cNvPicPr preferRelativeResize="0"/>
          <p:nvPr/>
        </p:nvPicPr>
        <p:blipFill rotWithShape="1">
          <a:blip r:embed="rId3">
            <a:alphaModFix/>
          </a:blip>
          <a:srcRect l="53168" t="53058" r="26238" b="16020"/>
          <a:stretch/>
        </p:blipFill>
        <p:spPr>
          <a:xfrm>
            <a:off x="6762097" y="2613771"/>
            <a:ext cx="1024200" cy="1333200"/>
          </a:xfrm>
          <a:prstGeom prst="rect">
            <a:avLst/>
          </a:prstGeom>
          <a:noFill/>
          <a:ln>
            <a:noFill/>
          </a:ln>
        </p:spPr>
      </p:pic>
      <p:sp>
        <p:nvSpPr>
          <p:cNvPr id="307" name="Shape 307"/>
          <p:cNvSpPr/>
          <p:nvPr/>
        </p:nvSpPr>
        <p:spPr>
          <a:xfrm flipH="1">
            <a:off x="6762011" y="2613990"/>
            <a:ext cx="1024200" cy="13332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08" name="Shape 308"/>
          <p:cNvGrpSpPr/>
          <p:nvPr/>
        </p:nvGrpSpPr>
        <p:grpSpPr>
          <a:xfrm>
            <a:off x="6405845" y="3121897"/>
            <a:ext cx="520684" cy="1036470"/>
            <a:chOff x="9543736" y="4486132"/>
            <a:chExt cx="570300" cy="1135235"/>
          </a:xfrm>
        </p:grpSpPr>
        <p:sp>
          <p:nvSpPr>
            <p:cNvPr id="309" name="Shape 309"/>
            <p:cNvSpPr/>
            <p:nvPr/>
          </p:nvSpPr>
          <p:spPr>
            <a:xfrm>
              <a:off x="9543736" y="4487212"/>
              <a:ext cx="570300" cy="1132800"/>
            </a:xfrm>
            <a:prstGeom prst="roundRect">
              <a:avLst>
                <a:gd name="adj" fmla="val 5402"/>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0" name="Shape 310"/>
            <p:cNvSpPr/>
            <p:nvPr/>
          </p:nvSpPr>
          <p:spPr>
            <a:xfrm rot="-5400000">
              <a:off x="9265568" y="4772968"/>
              <a:ext cx="1126800" cy="570000"/>
            </a:xfrm>
            <a:prstGeom prst="roundRect">
              <a:avLst>
                <a:gd name="adj" fmla="val 4551"/>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1" name="Shape 311"/>
            <p:cNvSpPr/>
            <p:nvPr/>
          </p:nvSpPr>
          <p:spPr>
            <a:xfrm rot="-5400000">
              <a:off x="9265568" y="4764532"/>
              <a:ext cx="1126800" cy="570000"/>
            </a:xfrm>
            <a:prstGeom prst="roundRect">
              <a:avLst>
                <a:gd name="adj" fmla="val 4551"/>
              </a:avLst>
            </a:prstGeom>
            <a:solidFill>
              <a:srgbClr val="EFEFE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2" name="Shape 312"/>
            <p:cNvSpPr/>
            <p:nvPr/>
          </p:nvSpPr>
          <p:spPr>
            <a:xfrm>
              <a:off x="9736876" y="5519757"/>
              <a:ext cx="186300" cy="303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13" name="Shape 313" descr="offset_comp_342327_edited.jpg"/>
          <p:cNvPicPr preferRelativeResize="0"/>
          <p:nvPr/>
        </p:nvPicPr>
        <p:blipFill rotWithShape="1">
          <a:blip r:embed="rId3">
            <a:alphaModFix/>
          </a:blip>
          <a:srcRect l="41330" t="42211" r="47980" b="36733"/>
          <a:stretch/>
        </p:blipFill>
        <p:spPr>
          <a:xfrm>
            <a:off x="6405412" y="3121559"/>
            <a:ext cx="520500" cy="888900"/>
          </a:xfrm>
          <a:prstGeom prst="round2SameRect">
            <a:avLst>
              <a:gd name="adj1" fmla="val 4129"/>
              <a:gd name="adj2" fmla="val 0"/>
            </a:avLst>
          </a:prstGeom>
          <a:noFill/>
          <a:ln>
            <a:noFill/>
          </a:ln>
        </p:spPr>
      </p:pic>
      <p:sp>
        <p:nvSpPr>
          <p:cNvPr id="314" name="Shape 314"/>
          <p:cNvSpPr/>
          <p:nvPr/>
        </p:nvSpPr>
        <p:spPr>
          <a:xfrm flipH="1">
            <a:off x="6405284" y="3142709"/>
            <a:ext cx="520500" cy="867900"/>
          </a:xfrm>
          <a:prstGeom prst="rtTriangle">
            <a:avLst/>
          </a:prstGeom>
          <a:solidFill>
            <a:srgbClr val="000000">
              <a:alpha val="4620"/>
            </a:srgbClr>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15" name="Shape 315"/>
          <p:cNvGrpSpPr/>
          <p:nvPr/>
        </p:nvGrpSpPr>
        <p:grpSpPr>
          <a:xfrm>
            <a:off x="7564804" y="3443361"/>
            <a:ext cx="455496" cy="692277"/>
            <a:chOff x="7384375" y="3728000"/>
            <a:chExt cx="498900" cy="758244"/>
          </a:xfrm>
        </p:grpSpPr>
        <p:sp>
          <p:nvSpPr>
            <p:cNvPr id="316" name="Shape 316"/>
            <p:cNvSpPr/>
            <p:nvPr/>
          </p:nvSpPr>
          <p:spPr>
            <a:xfrm rot="10800000">
              <a:off x="7475552" y="4233644"/>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7" name="Shape 317"/>
            <p:cNvSpPr/>
            <p:nvPr/>
          </p:nvSpPr>
          <p:spPr>
            <a:xfrm rot="5400000">
              <a:off x="7506587" y="4276887"/>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8" name="Shape 318"/>
            <p:cNvSpPr/>
            <p:nvPr/>
          </p:nvSpPr>
          <p:spPr>
            <a:xfrm>
              <a:off x="7475548" y="3728000"/>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19" name="Shape 319"/>
            <p:cNvSpPr/>
            <p:nvPr/>
          </p:nvSpPr>
          <p:spPr>
            <a:xfrm>
              <a:off x="7384375" y="3860325"/>
              <a:ext cx="498900" cy="498900"/>
            </a:xfrm>
            <a:prstGeom prst="ellipse">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grpSp>
        <p:nvGrpSpPr>
          <p:cNvPr id="320" name="Shape 320"/>
          <p:cNvGrpSpPr/>
          <p:nvPr/>
        </p:nvGrpSpPr>
        <p:grpSpPr>
          <a:xfrm>
            <a:off x="7564836" y="3561758"/>
            <a:ext cx="478081" cy="462776"/>
            <a:chOff x="7384385" y="3857442"/>
            <a:chExt cx="523637" cy="506874"/>
          </a:xfrm>
        </p:grpSpPr>
        <p:sp>
          <p:nvSpPr>
            <p:cNvPr id="321" name="Shape 321"/>
            <p:cNvSpPr/>
            <p:nvPr/>
          </p:nvSpPr>
          <p:spPr>
            <a:xfrm>
              <a:off x="7384385" y="3865416"/>
              <a:ext cx="498900" cy="498900"/>
            </a:xfrm>
            <a:prstGeom prst="ellipse">
              <a:avLst/>
            </a:prstGeom>
            <a:solidFill>
              <a:srgbClr val="99999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grpSp>
          <p:nvGrpSpPr>
            <p:cNvPr id="322" name="Shape 322"/>
            <p:cNvGrpSpPr/>
            <p:nvPr/>
          </p:nvGrpSpPr>
          <p:grpSpPr>
            <a:xfrm>
              <a:off x="7384385" y="3857442"/>
              <a:ext cx="523637" cy="498900"/>
              <a:chOff x="7384385" y="3857442"/>
              <a:chExt cx="523637" cy="498900"/>
            </a:xfrm>
          </p:grpSpPr>
          <p:sp>
            <p:nvSpPr>
              <p:cNvPr id="323" name="Shape 323"/>
              <p:cNvSpPr/>
              <p:nvPr/>
            </p:nvSpPr>
            <p:spPr>
              <a:xfrm>
                <a:off x="7384385" y="3857442"/>
                <a:ext cx="498900" cy="498900"/>
              </a:xfrm>
              <a:prstGeom prst="ellipse">
                <a:avLst/>
              </a:prstGeom>
              <a:solidFill>
                <a:srgbClr val="D9D9D9"/>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24" name="Shape 324"/>
              <p:cNvSpPr/>
              <p:nvPr/>
            </p:nvSpPr>
            <p:spPr>
              <a:xfrm>
                <a:off x="7856422" y="4081138"/>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325" name="Shape 325" descr="offset_comp_342327_edited.jpg"/>
          <p:cNvPicPr preferRelativeResize="0"/>
          <p:nvPr/>
        </p:nvPicPr>
        <p:blipFill rotWithShape="1">
          <a:blip r:embed="rId3">
            <a:alphaModFix/>
          </a:blip>
          <a:srcRect l="48584" t="47335" r="37425" b="36557"/>
          <a:stretch/>
        </p:blipFill>
        <p:spPr>
          <a:xfrm>
            <a:off x="7591905" y="3590541"/>
            <a:ext cx="400500" cy="399300"/>
          </a:xfrm>
          <a:prstGeom prst="ellipse">
            <a:avLst/>
          </a:prstGeom>
          <a:noFill/>
          <a:ln w="9525" cap="flat" cmpd="sng">
            <a:solidFill>
              <a:srgbClr val="FFFFFF"/>
            </a:solidFill>
            <a:prstDash val="solid"/>
            <a:round/>
            <a:headEnd type="none" w="sm" len="sm"/>
            <a:tailEnd type="none" w="sm" len="sm"/>
          </a:ln>
        </p:spPr>
      </p:pic>
      <p:grpSp>
        <p:nvGrpSpPr>
          <p:cNvPr id="326" name="Shape 326"/>
          <p:cNvGrpSpPr/>
          <p:nvPr/>
        </p:nvGrpSpPr>
        <p:grpSpPr>
          <a:xfrm>
            <a:off x="8110843" y="3443361"/>
            <a:ext cx="435785" cy="692277"/>
            <a:chOff x="7982421" y="3727763"/>
            <a:chExt cx="477311" cy="758244"/>
          </a:xfrm>
        </p:grpSpPr>
        <p:sp>
          <p:nvSpPr>
            <p:cNvPr id="327" name="Shape 327"/>
            <p:cNvSpPr/>
            <p:nvPr/>
          </p:nvSpPr>
          <p:spPr>
            <a:xfrm>
              <a:off x="8054507" y="3728825"/>
              <a:ext cx="316500" cy="756600"/>
            </a:xfrm>
            <a:prstGeom prst="roundRect">
              <a:avLst>
                <a:gd name="adj" fmla="val 15418"/>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28" name="Shape 328"/>
            <p:cNvSpPr/>
            <p:nvPr/>
          </p:nvSpPr>
          <p:spPr>
            <a:xfrm rot="10800000">
              <a:off x="8054264" y="4233407"/>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29" name="Shape 329"/>
            <p:cNvSpPr/>
            <p:nvPr/>
          </p:nvSpPr>
          <p:spPr>
            <a:xfrm rot="5400000">
              <a:off x="8085300" y="4276650"/>
              <a:ext cx="140700" cy="201900"/>
            </a:xfrm>
            <a:prstGeom prst="triangle">
              <a:avLst>
                <a:gd name="adj" fmla="val 27359"/>
              </a:avLst>
            </a:prstGeom>
            <a:solidFill>
              <a:srgbClr val="CCCCCC"/>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0" name="Shape 330"/>
            <p:cNvSpPr/>
            <p:nvPr/>
          </p:nvSpPr>
          <p:spPr>
            <a:xfrm>
              <a:off x="8054261" y="3727763"/>
              <a:ext cx="316500" cy="252600"/>
            </a:xfrm>
            <a:prstGeom prst="round2SameRect">
              <a:avLst>
                <a:gd name="adj1" fmla="val 16667"/>
                <a:gd name="adj2" fmla="val 0"/>
              </a:avLst>
            </a:prstGeom>
            <a:solidFill>
              <a:srgbClr val="E7E7E7"/>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1" name="Shape 331"/>
            <p:cNvSpPr/>
            <p:nvPr/>
          </p:nvSpPr>
          <p:spPr>
            <a:xfrm>
              <a:off x="7991115" y="3866003"/>
              <a:ext cx="434400" cy="486900"/>
            </a:xfrm>
            <a:prstGeom prst="roundRect">
              <a:avLst>
                <a:gd name="adj" fmla="val 12273"/>
              </a:avLst>
            </a:prstGeom>
            <a:solidFill>
              <a:srgbClr val="1B212C"/>
            </a:solidFill>
            <a:ln>
              <a:noFill/>
            </a:ln>
            <a:effectLst>
              <a:outerShdw blurRad="387350" dist="38100" dir="8100000" sx="107000" sy="107000" algn="tr" rotWithShape="0">
                <a:srgbClr val="000000">
                  <a:alpha val="49800"/>
                </a:srgbClr>
              </a:outerShdw>
            </a:effectLst>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2" name="Shape 332"/>
            <p:cNvSpPr/>
            <p:nvPr/>
          </p:nvSpPr>
          <p:spPr>
            <a:xfrm>
              <a:off x="7982425" y="3884047"/>
              <a:ext cx="451800" cy="499800"/>
            </a:xfrm>
            <a:prstGeom prst="roundRect">
              <a:avLst>
                <a:gd name="adj" fmla="val 10240"/>
              </a:avLst>
            </a:prstGeom>
            <a:solidFill>
              <a:srgbClr val="99999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3" name="Shape 333"/>
            <p:cNvSpPr/>
            <p:nvPr/>
          </p:nvSpPr>
          <p:spPr>
            <a:xfrm>
              <a:off x="8408132" y="4081081"/>
              <a:ext cx="51600" cy="51600"/>
            </a:xfrm>
            <a:prstGeom prst="flowChartDelay">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334" name="Shape 334"/>
            <p:cNvSpPr/>
            <p:nvPr/>
          </p:nvSpPr>
          <p:spPr>
            <a:xfrm>
              <a:off x="7982421" y="3863888"/>
              <a:ext cx="451800" cy="513900"/>
            </a:xfrm>
            <a:prstGeom prst="roundRect">
              <a:avLst>
                <a:gd name="adj" fmla="val 10240"/>
              </a:avLst>
            </a:prstGeom>
            <a:solidFill>
              <a:srgbClr val="D9D9D9"/>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pic>
        <p:nvPicPr>
          <p:cNvPr id="335" name="Shape 335" descr="offset_comp_342327_edited.jpg"/>
          <p:cNvPicPr preferRelativeResize="0"/>
          <p:nvPr/>
        </p:nvPicPr>
        <p:blipFill rotWithShape="1">
          <a:blip r:embed="rId3">
            <a:alphaModFix/>
          </a:blip>
          <a:srcRect l="49668" t="55915" r="37351" b="27092"/>
          <a:stretch/>
        </p:blipFill>
        <p:spPr>
          <a:xfrm>
            <a:off x="8127235" y="3586562"/>
            <a:ext cx="379200" cy="429900"/>
          </a:xfrm>
          <a:prstGeom prst="roundRect">
            <a:avLst>
              <a:gd name="adj" fmla="val 7794"/>
            </a:avLst>
          </a:prstGeom>
          <a:noFill/>
          <a:ln w="9525" cap="flat" cmpd="sng">
            <a:solidFill>
              <a:srgbClr val="FFFFFF"/>
            </a:solidFill>
            <a:prstDash val="solid"/>
            <a:round/>
            <a:headEnd type="none" w="sm" len="sm"/>
            <a:tailEnd type="none" w="sm" len="sm"/>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Shape 201"/>
          <p:cNvSpPr txBox="1">
            <a:spLocks noGrp="1"/>
          </p:cNvSpPr>
          <p:nvPr>
            <p:ph type="title"/>
          </p:nvPr>
        </p:nvSpPr>
        <p:spPr>
          <a:xfrm>
            <a:off x="1052550" y="513275"/>
            <a:ext cx="7038900" cy="4872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Contents</a:t>
            </a:r>
            <a:endParaRPr/>
          </a:p>
        </p:txBody>
      </p:sp>
      <p:sp>
        <p:nvSpPr>
          <p:cNvPr id="202" name="Shape 202"/>
          <p:cNvSpPr txBox="1"/>
          <p:nvPr/>
        </p:nvSpPr>
        <p:spPr>
          <a:xfrm>
            <a:off x="1328051" y="126717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3"/>
              </a:rPr>
              <a:t>Overview</a:t>
            </a:r>
            <a:endParaRPr sz="1800">
              <a:solidFill>
                <a:srgbClr val="FFFFFF"/>
              </a:solidFill>
              <a:latin typeface="Average"/>
              <a:ea typeface="Average"/>
              <a:cs typeface="Average"/>
              <a:sym typeface="Average"/>
            </a:endParaRPr>
          </a:p>
        </p:txBody>
      </p:sp>
      <p:sp>
        <p:nvSpPr>
          <p:cNvPr id="203" name="Shape 203"/>
          <p:cNvSpPr txBox="1"/>
          <p:nvPr/>
        </p:nvSpPr>
        <p:spPr>
          <a:xfrm>
            <a:off x="1328051" y="15859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4"/>
              </a:rPr>
              <a:t>Project Objectives</a:t>
            </a:r>
            <a:endParaRPr>
              <a:solidFill>
                <a:srgbClr val="FFFFFF"/>
              </a:solidFill>
              <a:latin typeface="Montserrat"/>
              <a:ea typeface="Montserrat"/>
              <a:cs typeface="Montserrat"/>
              <a:sym typeface="Montserrat"/>
            </a:endParaRPr>
          </a:p>
        </p:txBody>
      </p:sp>
      <p:sp>
        <p:nvSpPr>
          <p:cNvPr id="204" name="Shape 204"/>
          <p:cNvSpPr txBox="1"/>
          <p:nvPr/>
        </p:nvSpPr>
        <p:spPr>
          <a:xfrm>
            <a:off x="1328051" y="2216226"/>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5"/>
              </a:rPr>
              <a:t>Designed for Motorists...</a:t>
            </a:r>
            <a:endParaRPr>
              <a:solidFill>
                <a:srgbClr val="FFFFFF"/>
              </a:solidFill>
              <a:latin typeface="Montserrat"/>
              <a:ea typeface="Montserrat"/>
              <a:cs typeface="Montserrat"/>
              <a:sym typeface="Montserrat"/>
            </a:endParaRPr>
          </a:p>
        </p:txBody>
      </p:sp>
      <p:sp>
        <p:nvSpPr>
          <p:cNvPr id="205" name="Shape 205"/>
          <p:cNvSpPr txBox="1"/>
          <p:nvPr/>
        </p:nvSpPr>
        <p:spPr>
          <a:xfrm>
            <a:off x="1328051" y="25417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6"/>
              </a:rPr>
              <a:t>...And Traffic Management</a:t>
            </a:r>
            <a:endParaRPr sz="1800">
              <a:solidFill>
                <a:srgbClr val="FFFFFF"/>
              </a:solidFill>
              <a:latin typeface="Average"/>
              <a:ea typeface="Average"/>
              <a:cs typeface="Average"/>
              <a:sym typeface="Average"/>
            </a:endParaRPr>
          </a:p>
        </p:txBody>
      </p:sp>
      <p:sp>
        <p:nvSpPr>
          <p:cNvPr id="206" name="Shape 206"/>
          <p:cNvSpPr txBox="1"/>
          <p:nvPr/>
        </p:nvSpPr>
        <p:spPr>
          <a:xfrm>
            <a:off x="1328051" y="2867227"/>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7"/>
              </a:rPr>
              <a:t>Understand the Problems</a:t>
            </a:r>
            <a:endParaRPr sz="1800">
              <a:solidFill>
                <a:srgbClr val="FFFFFF"/>
              </a:solidFill>
              <a:latin typeface="Average"/>
              <a:ea typeface="Average"/>
              <a:cs typeface="Average"/>
              <a:sym typeface="Average"/>
            </a:endParaRPr>
          </a:p>
        </p:txBody>
      </p:sp>
      <p:sp>
        <p:nvSpPr>
          <p:cNvPr id="207" name="Shape 207">
            <a:hlinkClick r:id="rId8"/>
          </p:cNvPr>
          <p:cNvSpPr txBox="1"/>
          <p:nvPr/>
        </p:nvSpPr>
        <p:spPr>
          <a:xfrm>
            <a:off x="1328048" y="31927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9"/>
              </a:rPr>
              <a:t>Providing the Solutions</a:t>
            </a:r>
            <a:endParaRPr sz="1800">
              <a:solidFill>
                <a:srgbClr val="FFFFFF"/>
              </a:solidFill>
              <a:latin typeface="Average"/>
              <a:ea typeface="Average"/>
              <a:cs typeface="Average"/>
              <a:sym typeface="Average"/>
            </a:endParaRPr>
          </a:p>
        </p:txBody>
      </p:sp>
      <p:sp>
        <p:nvSpPr>
          <p:cNvPr id="208" name="Shape 208">
            <a:hlinkClick r:id="rId10"/>
          </p:cNvPr>
          <p:cNvSpPr txBox="1"/>
          <p:nvPr/>
        </p:nvSpPr>
        <p:spPr>
          <a:xfrm>
            <a:off x="1328048" y="34975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1"/>
              </a:rPr>
              <a:t>Primary Features</a:t>
            </a:r>
            <a:endParaRPr sz="1800">
              <a:solidFill>
                <a:srgbClr val="FFFFFF"/>
              </a:solidFill>
              <a:latin typeface="Average"/>
              <a:ea typeface="Average"/>
              <a:cs typeface="Average"/>
              <a:sym typeface="Average"/>
            </a:endParaRPr>
          </a:p>
        </p:txBody>
      </p:sp>
      <p:sp>
        <p:nvSpPr>
          <p:cNvPr id="209" name="Shape 209"/>
          <p:cNvSpPr txBox="1"/>
          <p:nvPr/>
        </p:nvSpPr>
        <p:spPr>
          <a:xfrm>
            <a:off x="1328048" y="4107125"/>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2"/>
              </a:rPr>
              <a:t>Future Enhancements</a:t>
            </a:r>
            <a:endParaRPr sz="1800">
              <a:solidFill>
                <a:srgbClr val="FFFFFF"/>
              </a:solidFill>
              <a:latin typeface="Average"/>
              <a:ea typeface="Average"/>
              <a:cs typeface="Average"/>
              <a:sym typeface="Average"/>
            </a:endParaRPr>
          </a:p>
        </p:txBody>
      </p:sp>
      <p:sp>
        <p:nvSpPr>
          <p:cNvPr id="210" name="Shape 210"/>
          <p:cNvSpPr txBox="1"/>
          <p:nvPr/>
        </p:nvSpPr>
        <p:spPr>
          <a:xfrm>
            <a:off x="3514950" y="1471475"/>
            <a:ext cx="40800" cy="61200"/>
          </a:xfrm>
          <a:prstGeom prst="rect">
            <a:avLst/>
          </a:prstGeom>
          <a:noFill/>
          <a:ln>
            <a:noFill/>
          </a:ln>
        </p:spPr>
        <p:txBody>
          <a:bodyPr spcFirstLastPara="1" wrap="square" lIns="91425" tIns="91425" rIns="91425" bIns="91425" anchor="t" anchorCtr="0">
            <a:noAutofit/>
          </a:bodyPr>
          <a:lstStyle/>
          <a:p>
            <a:pPr marL="0" lvl="0" indent="0">
              <a:spcBef>
                <a:spcPts val="0"/>
              </a:spcBef>
              <a:spcAft>
                <a:spcPts val="0"/>
              </a:spcAft>
              <a:buNone/>
            </a:pPr>
            <a:endParaRPr/>
          </a:p>
        </p:txBody>
      </p:sp>
      <p:sp>
        <p:nvSpPr>
          <p:cNvPr id="211" name="Shape 211"/>
          <p:cNvSpPr txBox="1"/>
          <p:nvPr/>
        </p:nvSpPr>
        <p:spPr>
          <a:xfrm>
            <a:off x="1328051" y="1911276"/>
            <a:ext cx="3018300" cy="325500"/>
          </a:xfrm>
          <a:prstGeom prst="rect">
            <a:avLst/>
          </a:prstGeom>
          <a:no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r>
              <a:rPr lang="en-GB">
                <a:solidFill>
                  <a:srgbClr val="FFFFFF"/>
                </a:solidFill>
                <a:uFill>
                  <a:noFill/>
                </a:uFill>
                <a:latin typeface="Montserrat"/>
                <a:ea typeface="Montserrat"/>
                <a:cs typeface="Montserrat"/>
                <a:sym typeface="Montserrat"/>
                <a:hlinkClick r:id="rId13"/>
              </a:rPr>
              <a:t>Technology Summary</a:t>
            </a:r>
            <a:endParaRPr>
              <a:solidFill>
                <a:srgbClr val="FFFFFF"/>
              </a:solidFill>
              <a:latin typeface="Montserrat"/>
              <a:ea typeface="Montserrat"/>
              <a:cs typeface="Montserrat"/>
              <a:sym typeface="Montserrat"/>
            </a:endParaRPr>
          </a:p>
        </p:txBody>
      </p:sp>
      <p:sp>
        <p:nvSpPr>
          <p:cNvPr id="212" name="Shape 212">
            <a:hlinkClick r:id="rId10"/>
          </p:cNvPr>
          <p:cNvSpPr txBox="1"/>
          <p:nvPr/>
        </p:nvSpPr>
        <p:spPr>
          <a:xfrm>
            <a:off x="1328048" y="3795300"/>
            <a:ext cx="3018300" cy="325500"/>
          </a:xfrm>
          <a:prstGeom prst="rect">
            <a:avLst/>
          </a:prstGeom>
          <a:noFill/>
          <a:ln>
            <a:noFill/>
          </a:ln>
        </p:spPr>
        <p:txBody>
          <a:bodyPr spcFirstLastPara="1" wrap="square" lIns="91425" tIns="91425" rIns="91425" bIns="91425" anchor="ctr" anchorCtr="0">
            <a:noAutofit/>
          </a:bodyPr>
          <a:lstStyle/>
          <a:p>
            <a:pPr marL="0" lvl="0" indent="0" rtl="0">
              <a:spcBef>
                <a:spcPts val="0"/>
              </a:spcBef>
              <a:spcAft>
                <a:spcPts val="0"/>
              </a:spcAft>
              <a:buNone/>
            </a:pPr>
            <a:r>
              <a:rPr lang="en-GB">
                <a:solidFill>
                  <a:srgbClr val="FFFFFF"/>
                </a:solidFill>
                <a:uFill>
                  <a:noFill/>
                </a:uFill>
                <a:latin typeface="Montserrat"/>
                <a:ea typeface="Montserrat"/>
                <a:cs typeface="Montserrat"/>
                <a:sym typeface="Montserrat"/>
                <a:hlinkClick r:id="rId14"/>
              </a:rPr>
              <a:t>Product Demo</a:t>
            </a:r>
            <a:endParaRPr sz="1800">
              <a:solidFill>
                <a:srgbClr val="FFFFFF"/>
              </a:solidFill>
              <a:latin typeface="Average"/>
              <a:ea typeface="Average"/>
              <a:cs typeface="Average"/>
              <a:sym typeface="Average"/>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Overview</a:t>
            </a:r>
            <a:endParaRPr/>
          </a:p>
        </p:txBody>
      </p:sp>
      <p:sp>
        <p:nvSpPr>
          <p:cNvPr id="218" name="Shape 218"/>
          <p:cNvSpPr txBox="1">
            <a:spLocks noGrp="1"/>
          </p:cNvSpPr>
          <p:nvPr>
            <p:ph type="body" idx="1"/>
          </p:nvPr>
        </p:nvSpPr>
        <p:spPr>
          <a:xfrm>
            <a:off x="1297500" y="1307850"/>
            <a:ext cx="7038900" cy="317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dirty="0"/>
              <a:t>An urban traffic management system must be robust, flexible, reliable, affordable, and perceived as friendly to motorists and pedestrians. Many systems across the country are old, inflexible, and expensive to maintain. A new system which meets all of the above requirements would be a boon, indeed.</a:t>
            </a:r>
            <a:endParaRPr dirty="0"/>
          </a:p>
          <a:p>
            <a:pPr marL="0" lvl="0" indent="0">
              <a:spcBef>
                <a:spcPts val="1600"/>
              </a:spcBef>
              <a:spcAft>
                <a:spcPts val="1600"/>
              </a:spcAft>
              <a:buNone/>
            </a:pPr>
            <a:r>
              <a:rPr lang="en-GB" dirty="0"/>
              <a:t>The CALM Traffic Controller System is a robust solution, enabling intelligent management of traffic intersections of any size and complexity. Its simple, modern design incorporates standard, tried-and-true components which makes the system both reliable and extremely affordable. Flexibility is built into every module, providing easy configuration, customization, and extensibility. Motorists and pedestrians will especially appreciate the system as it efficiently grants right-of-way with minimal waiting, reducing traffic congestion and people’s frustrations.</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Project Objectives</a:t>
            </a:r>
            <a:endParaRPr/>
          </a:p>
        </p:txBody>
      </p:sp>
      <p:sp>
        <p:nvSpPr>
          <p:cNvPr id="224" name="Shape 224"/>
          <p:cNvSpPr txBox="1">
            <a:spLocks noGrp="1"/>
          </p:cNvSpPr>
          <p:nvPr>
            <p:ph type="body" idx="1"/>
          </p:nvPr>
        </p:nvSpPr>
        <p:spPr>
          <a:xfrm>
            <a:off x="1297500" y="1307850"/>
            <a:ext cx="7038900" cy="31707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solidFill>
                  <a:schemeClr val="dk2"/>
                </a:solidFill>
              </a:rPr>
              <a:t>Our goal is providing an intelligent traffic controller system which is flexible to setup and maintain while being efficient with granting access based on demand, not arbitrary signal timers.</a:t>
            </a:r>
            <a:endParaRPr>
              <a:solidFill>
                <a:schemeClr val="dk2"/>
              </a:solidFill>
            </a:endParaRPr>
          </a:p>
          <a:p>
            <a:pPr marL="0" lvl="0" indent="0">
              <a:spcBef>
                <a:spcPts val="1600"/>
              </a:spcBef>
              <a:spcAft>
                <a:spcPts val="0"/>
              </a:spcAft>
              <a:buNone/>
            </a:pPr>
            <a:r>
              <a:rPr lang="en-GB">
                <a:solidFill>
                  <a:schemeClr val="dk2"/>
                </a:solidFill>
              </a:rPr>
              <a:t>Standard traffic video cameras are used to identify motorists and pedestrians and the logic system efficiently grants right-of-way with minimal waiting for red lights. Off-the-shelf components are used to increase system reliability and costs; this also permits easier integration of future components and features.</a:t>
            </a:r>
            <a:endParaRPr>
              <a:solidFill>
                <a:schemeClr val="dk2"/>
              </a:solidFill>
            </a:endParaRPr>
          </a:p>
          <a:p>
            <a:pPr marL="0" lvl="0" indent="0" rtl="0">
              <a:spcBef>
                <a:spcPts val="1600"/>
              </a:spcBef>
              <a:spcAft>
                <a:spcPts val="1600"/>
              </a:spcAft>
              <a:buNone/>
            </a:pPr>
            <a:r>
              <a:rPr lang="en-GB">
                <a:solidFill>
                  <a:schemeClr val="dk2"/>
                </a:solidFill>
              </a:rPr>
              <a:t>Project development components consist of standard products, computer languages, and open source development libraries. The emphasis on common components makes design, development, and maintenance/enhancements fast and easy. Open source components such as OpenCV and YOLO reduce development and maintenance costs while providing important functionality such as the integration of live traffic video streams and enhanced interfaces.</a:t>
            </a:r>
            <a:endParaRPr>
              <a:solidFill>
                <a:schemeClr val="dk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Shape 22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Technology Summary</a:t>
            </a:r>
            <a:endParaRPr/>
          </a:p>
        </p:txBody>
      </p:sp>
      <p:sp>
        <p:nvSpPr>
          <p:cNvPr id="230" name="Shape 230"/>
          <p:cNvSpPr txBox="1">
            <a:spLocks noGrp="1"/>
          </p:cNvSpPr>
          <p:nvPr>
            <p:ph type="body" idx="1"/>
          </p:nvPr>
        </p:nvSpPr>
        <p:spPr>
          <a:xfrm>
            <a:off x="1297500" y="1338950"/>
            <a:ext cx="34032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sz="2400"/>
              <a:t>Solution</a:t>
            </a:r>
            <a:endParaRPr sz="2400"/>
          </a:p>
        </p:txBody>
      </p:sp>
      <p:pic>
        <p:nvPicPr>
          <p:cNvPr id="231" name="Shape 231"/>
          <p:cNvPicPr preferRelativeResize="0"/>
          <p:nvPr/>
        </p:nvPicPr>
        <p:blipFill>
          <a:blip r:embed="rId3">
            <a:alphaModFix/>
          </a:blip>
          <a:stretch>
            <a:fillRect/>
          </a:stretch>
        </p:blipFill>
        <p:spPr>
          <a:xfrm>
            <a:off x="2804375" y="1761600"/>
            <a:ext cx="996201" cy="1227574"/>
          </a:xfrm>
          <a:prstGeom prst="rect">
            <a:avLst/>
          </a:prstGeom>
          <a:noFill/>
          <a:ln>
            <a:noFill/>
          </a:ln>
          <a:effectLst>
            <a:outerShdw blurRad="57150" dist="19050" dir="5400000" algn="bl" rotWithShape="0">
              <a:srgbClr val="CCCCCC">
                <a:alpha val="50000"/>
              </a:srgbClr>
            </a:outerShdw>
          </a:effectLst>
        </p:spPr>
      </p:pic>
      <p:pic>
        <p:nvPicPr>
          <p:cNvPr id="232" name="Shape 232"/>
          <p:cNvPicPr preferRelativeResize="0"/>
          <p:nvPr/>
        </p:nvPicPr>
        <p:blipFill>
          <a:blip r:embed="rId4">
            <a:alphaModFix/>
          </a:blip>
          <a:stretch>
            <a:fillRect/>
          </a:stretch>
        </p:blipFill>
        <p:spPr>
          <a:xfrm>
            <a:off x="424945" y="2027670"/>
            <a:ext cx="1720325" cy="914100"/>
          </a:xfrm>
          <a:prstGeom prst="rect">
            <a:avLst/>
          </a:prstGeom>
          <a:noFill/>
          <a:ln>
            <a:noFill/>
          </a:ln>
          <a:effectLst>
            <a:outerShdw blurRad="57150" dist="19050" dir="5400000" algn="bl" rotWithShape="0">
              <a:srgbClr val="CCCCCC">
                <a:alpha val="50000"/>
              </a:srgbClr>
            </a:outerShdw>
          </a:effectLst>
        </p:spPr>
      </p:pic>
      <p:pic>
        <p:nvPicPr>
          <p:cNvPr id="233" name="Shape 233"/>
          <p:cNvPicPr preferRelativeResize="0"/>
          <p:nvPr/>
        </p:nvPicPr>
        <p:blipFill>
          <a:blip r:embed="rId5">
            <a:alphaModFix/>
          </a:blip>
          <a:stretch>
            <a:fillRect/>
          </a:stretch>
        </p:blipFill>
        <p:spPr>
          <a:xfrm>
            <a:off x="392978" y="3702450"/>
            <a:ext cx="2053155" cy="914100"/>
          </a:xfrm>
          <a:prstGeom prst="rect">
            <a:avLst/>
          </a:prstGeom>
          <a:noFill/>
          <a:ln>
            <a:noFill/>
          </a:ln>
        </p:spPr>
      </p:pic>
      <p:sp>
        <p:nvSpPr>
          <p:cNvPr id="234" name="Shape 234"/>
          <p:cNvSpPr txBox="1">
            <a:spLocks noGrp="1"/>
          </p:cNvSpPr>
          <p:nvPr>
            <p:ph type="body" idx="2"/>
          </p:nvPr>
        </p:nvSpPr>
        <p:spPr>
          <a:xfrm>
            <a:off x="4933221" y="1338950"/>
            <a:ext cx="3403200" cy="29112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sz="1800"/>
              <a:t>Project Development &amp; Management</a:t>
            </a:r>
            <a:endParaRPr sz="1800"/>
          </a:p>
        </p:txBody>
      </p:sp>
      <p:pic>
        <p:nvPicPr>
          <p:cNvPr id="235" name="Shape 235"/>
          <p:cNvPicPr preferRelativeResize="0"/>
          <p:nvPr/>
        </p:nvPicPr>
        <p:blipFill>
          <a:blip r:embed="rId6">
            <a:alphaModFix/>
          </a:blip>
          <a:stretch>
            <a:fillRect/>
          </a:stretch>
        </p:blipFill>
        <p:spPr>
          <a:xfrm>
            <a:off x="5239575" y="2079925"/>
            <a:ext cx="2751450" cy="646600"/>
          </a:xfrm>
          <a:prstGeom prst="rect">
            <a:avLst/>
          </a:prstGeom>
          <a:noFill/>
          <a:ln>
            <a:noFill/>
          </a:ln>
        </p:spPr>
      </p:pic>
      <p:pic>
        <p:nvPicPr>
          <p:cNvPr id="236" name="Shape 236"/>
          <p:cNvPicPr preferRelativeResize="0"/>
          <p:nvPr/>
        </p:nvPicPr>
        <p:blipFill>
          <a:blip r:embed="rId7">
            <a:alphaModFix/>
          </a:blip>
          <a:stretch>
            <a:fillRect/>
          </a:stretch>
        </p:blipFill>
        <p:spPr>
          <a:xfrm>
            <a:off x="5106215" y="3128075"/>
            <a:ext cx="2600023" cy="1300000"/>
          </a:xfrm>
          <a:prstGeom prst="rect">
            <a:avLst/>
          </a:prstGeom>
          <a:noFill/>
          <a:ln>
            <a:noFill/>
          </a:ln>
        </p:spPr>
      </p:pic>
      <p:pic>
        <p:nvPicPr>
          <p:cNvPr id="237" name="Shape 237"/>
          <p:cNvPicPr preferRelativeResize="0"/>
          <p:nvPr/>
        </p:nvPicPr>
        <p:blipFill>
          <a:blip r:embed="rId8">
            <a:alphaModFix/>
          </a:blip>
          <a:stretch>
            <a:fillRect/>
          </a:stretch>
        </p:blipFill>
        <p:spPr>
          <a:xfrm>
            <a:off x="5391000" y="4250150"/>
            <a:ext cx="2172733" cy="667776"/>
          </a:xfrm>
          <a:prstGeom prst="rect">
            <a:avLst/>
          </a:prstGeom>
          <a:noFill/>
          <a:ln>
            <a:noFill/>
          </a:ln>
        </p:spPr>
      </p:pic>
      <p:pic>
        <p:nvPicPr>
          <p:cNvPr id="238" name="Shape 238"/>
          <p:cNvPicPr preferRelativeResize="0"/>
          <p:nvPr/>
        </p:nvPicPr>
        <p:blipFill>
          <a:blip r:embed="rId9">
            <a:alphaModFix/>
          </a:blip>
          <a:stretch>
            <a:fillRect/>
          </a:stretch>
        </p:blipFill>
        <p:spPr>
          <a:xfrm>
            <a:off x="2829513" y="3218783"/>
            <a:ext cx="1720325" cy="1700567"/>
          </a:xfrm>
          <a:prstGeom prst="rect">
            <a:avLst/>
          </a:prstGeom>
          <a:noFill/>
          <a:ln>
            <a:noFill/>
          </a:ln>
        </p:spPr>
      </p:pic>
      <p:pic>
        <p:nvPicPr>
          <p:cNvPr id="239" name="Shape 239"/>
          <p:cNvPicPr preferRelativeResize="0"/>
          <p:nvPr/>
        </p:nvPicPr>
        <p:blipFill>
          <a:blip r:embed="rId10">
            <a:alphaModFix/>
          </a:blip>
          <a:stretch>
            <a:fillRect/>
          </a:stretch>
        </p:blipFill>
        <p:spPr>
          <a:xfrm>
            <a:off x="8166925" y="4042625"/>
            <a:ext cx="786375" cy="786375"/>
          </a:xfrm>
          <a:prstGeom prst="rect">
            <a:avLst/>
          </a:prstGeom>
          <a:noFill/>
          <a:ln>
            <a:noFill/>
          </a:ln>
        </p:spPr>
      </p:pic>
      <p:pic>
        <p:nvPicPr>
          <p:cNvPr id="240" name="Shape 240"/>
          <p:cNvPicPr preferRelativeResize="0"/>
          <p:nvPr/>
        </p:nvPicPr>
        <p:blipFill>
          <a:blip r:embed="rId11">
            <a:alphaModFix/>
          </a:blip>
          <a:stretch>
            <a:fillRect/>
          </a:stretch>
        </p:blipFill>
        <p:spPr>
          <a:xfrm>
            <a:off x="8103203" y="2895803"/>
            <a:ext cx="850100" cy="850150"/>
          </a:xfrm>
          <a:prstGeom prst="rect">
            <a:avLst/>
          </a:prstGeom>
          <a:noFill/>
          <a:ln>
            <a:noFill/>
          </a:ln>
        </p:spPr>
      </p:pic>
      <p:pic>
        <p:nvPicPr>
          <p:cNvPr id="241" name="Shape 241"/>
          <p:cNvPicPr preferRelativeResize="0"/>
          <p:nvPr/>
        </p:nvPicPr>
        <p:blipFill>
          <a:blip r:embed="rId12">
            <a:alphaModFix/>
          </a:blip>
          <a:stretch>
            <a:fillRect/>
          </a:stretch>
        </p:blipFill>
        <p:spPr>
          <a:xfrm>
            <a:off x="5188715" y="2703550"/>
            <a:ext cx="2853160" cy="799100"/>
          </a:xfrm>
          <a:prstGeom prst="rect">
            <a:avLst/>
          </a:prstGeom>
          <a:noFill/>
          <a:ln>
            <a:noFill/>
          </a:ln>
        </p:spPr>
      </p:pic>
      <p:pic>
        <p:nvPicPr>
          <p:cNvPr id="242" name="Shape 242"/>
          <p:cNvPicPr preferRelativeResize="0"/>
          <p:nvPr/>
        </p:nvPicPr>
        <p:blipFill>
          <a:blip r:embed="rId13">
            <a:alphaModFix/>
          </a:blip>
          <a:stretch>
            <a:fillRect/>
          </a:stretch>
        </p:blipFill>
        <p:spPr>
          <a:xfrm>
            <a:off x="1668200" y="2818175"/>
            <a:ext cx="1135200" cy="1135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Shape 247"/>
          <p:cNvSpPr txBox="1">
            <a:spLocks noGrp="1"/>
          </p:cNvSpPr>
          <p:nvPr>
            <p:ph type="title"/>
          </p:nvPr>
        </p:nvSpPr>
        <p:spPr>
          <a:xfrm>
            <a:off x="1297500" y="393750"/>
            <a:ext cx="4149900" cy="1493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Designed for motorists...</a:t>
            </a:r>
            <a:endParaRPr/>
          </a:p>
        </p:txBody>
      </p:sp>
      <p:sp>
        <p:nvSpPr>
          <p:cNvPr id="248" name="Shape 248"/>
          <p:cNvSpPr txBox="1">
            <a:spLocks noGrp="1"/>
          </p:cNvSpPr>
          <p:nvPr>
            <p:ph type="body" idx="1"/>
          </p:nvPr>
        </p:nvSpPr>
        <p:spPr>
          <a:xfrm>
            <a:off x="1297500" y="1340600"/>
            <a:ext cx="7140000" cy="30480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solidFill>
                  <a:srgbClr val="FFFFFF"/>
                </a:solidFill>
              </a:rPr>
              <a:t>The CALM system is designed with motorists and pedestrians in mind. Frustrations are mitigated because the system uses adaptive methods of quickly identifying vehicles and pedestrians and granting them right-of-way with minimal waiting for red lights.</a:t>
            </a:r>
            <a:endParaRPr>
              <a:solidFill>
                <a:srgbClr val="FFFFFF"/>
              </a:solidFill>
            </a:endParaRPr>
          </a:p>
          <a:p>
            <a:pPr marL="0" lvl="0" indent="0" rtl="0">
              <a:spcBef>
                <a:spcPts val="1600"/>
              </a:spcBef>
              <a:spcAft>
                <a:spcPts val="1600"/>
              </a:spcAft>
              <a:buNone/>
            </a:pPr>
            <a:r>
              <a:rPr lang="en-GB">
                <a:solidFill>
                  <a:srgbClr val="FFFFFF"/>
                </a:solidFill>
              </a:rPr>
              <a:t>Pedestrians will have green lights granted for exactly the amount of time needed to cross the intersection.</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1297500" y="393750"/>
            <a:ext cx="4251000" cy="946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...and Traffic Management</a:t>
            </a:r>
            <a:endParaRPr/>
          </a:p>
        </p:txBody>
      </p:sp>
      <p:sp>
        <p:nvSpPr>
          <p:cNvPr id="254" name="Shape 254"/>
          <p:cNvSpPr txBox="1">
            <a:spLocks noGrp="1"/>
          </p:cNvSpPr>
          <p:nvPr>
            <p:ph type="body" idx="1"/>
          </p:nvPr>
        </p:nvSpPr>
        <p:spPr>
          <a:xfrm>
            <a:off x="1297500" y="1309500"/>
            <a:ext cx="7160400" cy="3078900"/>
          </a:xfrm>
          <a:prstGeom prst="rect">
            <a:avLst/>
          </a:prstGeom>
        </p:spPr>
        <p:txBody>
          <a:bodyPr spcFirstLastPara="1" wrap="square" lIns="91425" tIns="91425" rIns="91425" bIns="91425" anchor="t" anchorCtr="0">
            <a:noAutofit/>
          </a:bodyPr>
          <a:lstStyle/>
          <a:p>
            <a:pPr marL="0" lvl="0" indent="0">
              <a:spcBef>
                <a:spcPts val="0"/>
              </a:spcBef>
              <a:spcAft>
                <a:spcPts val="1600"/>
              </a:spcAft>
              <a:buNone/>
            </a:pPr>
            <a:r>
              <a:rPr lang="en-GB">
                <a:solidFill>
                  <a:srgbClr val="FFFFFF"/>
                </a:solidFill>
              </a:rPr>
              <a:t>The CALM system is also designed with traffic management engineers in mind. The system is simple to setup and configure, and maintenance is minimal. Operational metrics are recorded and always available. Standard, off-the-shelf components and open source libraries are used which reduce complexity, increase reliability, and reduce costs. Emergency vehicles are accurately identified and granted unrestricted access of intersections for exactly the amount of time needed, increasing reliability and availability.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Shape 259"/>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r>
              <a:rPr lang="en-GB"/>
              <a:t>Understanding the problem</a:t>
            </a:r>
            <a:endParaRPr/>
          </a:p>
        </p:txBody>
      </p:sp>
      <p:sp>
        <p:nvSpPr>
          <p:cNvPr id="260" name="Shape 260"/>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Current systems are often inflexible.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Congestion, especially at peak travel times, is difficult to manage.</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Driver frustration is high when they have to wait at red lights when there is no cross traffic present.</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Lights for pedestrians (especially mobility-impaired) rarely grants appropriate crossing times.</a:t>
            </a:r>
            <a:endParaRPr>
              <a:solidFill>
                <a:srgbClr val="FFFFFF"/>
              </a:solidFill>
            </a:endParaRPr>
          </a:p>
          <a:p>
            <a:pPr marL="457200" lvl="0" indent="-317500" rtl="0">
              <a:lnSpc>
                <a:spcPct val="100000"/>
              </a:lnSpc>
              <a:spcBef>
                <a:spcPts val="1000"/>
              </a:spcBef>
              <a:spcAft>
                <a:spcPts val="1000"/>
              </a:spcAft>
              <a:buClr>
                <a:srgbClr val="FFFFFF"/>
              </a:buClr>
              <a:buSzPts val="1400"/>
              <a:buAutoNum type="arabicPeriod"/>
            </a:pPr>
            <a:r>
              <a:rPr lang="en-GB">
                <a:solidFill>
                  <a:srgbClr val="FFFFFF"/>
                </a:solidFill>
              </a:rPr>
              <a:t>Support for emergency vehicles is often lacking and untrustworthy.</a:t>
            </a:r>
            <a:endParaRPr>
              <a:solidFill>
                <a:srgbClr val="FFFFFF"/>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4"/>
        <p:cNvGrpSpPr/>
        <p:nvPr/>
      </p:nvGrpSpPr>
      <p:grpSpPr>
        <a:xfrm>
          <a:off x="0" y="0"/>
          <a:ext cx="0" cy="0"/>
          <a:chOff x="0" y="0"/>
          <a:chExt cx="0" cy="0"/>
        </a:xfrm>
      </p:grpSpPr>
      <p:sp>
        <p:nvSpPr>
          <p:cNvPr id="265" name="Shape 265"/>
          <p:cNvSpPr txBox="1">
            <a:spLocks noGrp="1"/>
          </p:cNvSpPr>
          <p:nvPr>
            <p:ph type="title"/>
          </p:nvPr>
        </p:nvSpPr>
        <p:spPr>
          <a:xfrm>
            <a:off x="1297500" y="393750"/>
            <a:ext cx="7038900" cy="9141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GB"/>
              <a:t>Providing the solution</a:t>
            </a:r>
            <a:endParaRPr/>
          </a:p>
        </p:txBody>
      </p:sp>
      <p:sp>
        <p:nvSpPr>
          <p:cNvPr id="266" name="Shape 266"/>
          <p:cNvSpPr txBox="1"/>
          <p:nvPr/>
        </p:nvSpPr>
        <p:spPr>
          <a:xfrm>
            <a:off x="1458000" y="1235250"/>
            <a:ext cx="7038900" cy="3537000"/>
          </a:xfrm>
          <a:prstGeom prst="rect">
            <a:avLst/>
          </a:prstGeom>
          <a:noFill/>
          <a:ln>
            <a:noFill/>
          </a:ln>
        </p:spPr>
        <p:txBody>
          <a:bodyPr spcFirstLastPara="1" wrap="square" lIns="91425" tIns="91425" rIns="91425" bIns="91425" anchor="t" anchorCtr="0">
            <a:noAutofit/>
          </a:bodyPr>
          <a:lstStyle/>
          <a:p>
            <a:pPr marL="457200" lvl="0" indent="-317500" rtl="0">
              <a:lnSpc>
                <a:spcPct val="100000"/>
              </a:lnSpc>
              <a:spcBef>
                <a:spcPts val="0"/>
              </a:spcBef>
              <a:spcAft>
                <a:spcPts val="0"/>
              </a:spcAft>
              <a:buClr>
                <a:srgbClr val="FFFFFF"/>
              </a:buClr>
              <a:buSzPts val="1400"/>
              <a:buAutoNum type="arabicPeriod"/>
            </a:pPr>
            <a:r>
              <a:rPr lang="en-GB">
                <a:solidFill>
                  <a:srgbClr val="FFFFFF"/>
                </a:solidFill>
              </a:rPr>
              <a:t>CALM is highly customizable and flexibility is enhanced with timely upgrades.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Real-time vehicle and pedestrian identification provides timely on-demand control of traffic lights, minimizing wait times at red lights.</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Pedestrians are identified and granted exactly the amount of time needed to cross intersections no matter their travel speed.</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rgbClr val="FFFFFF"/>
                </a:solidFill>
              </a:rPr>
              <a:t>Emergency vehicles are automatically identified and granted full access to intersections for</a:t>
            </a:r>
            <a:endParaRPr>
              <a:solidFill>
                <a:srgbClr val="FFFFFF"/>
              </a:solidFill>
            </a:endParaRPr>
          </a:p>
          <a:p>
            <a:pPr marL="457200" lvl="0" indent="-317500" rtl="0">
              <a:lnSpc>
                <a:spcPct val="100000"/>
              </a:lnSpc>
              <a:spcBef>
                <a:spcPts val="1000"/>
              </a:spcBef>
              <a:spcAft>
                <a:spcPts val="0"/>
              </a:spcAft>
              <a:buClr>
                <a:srgbClr val="FFFFFF"/>
              </a:buClr>
              <a:buSzPts val="1400"/>
              <a:buAutoNum type="arabicPeriod"/>
            </a:pPr>
            <a:r>
              <a:rPr lang="en-GB">
                <a:solidFill>
                  <a:schemeClr val="lt1"/>
                </a:solidFill>
              </a:rPr>
              <a:t>More green lights means less frustrations and more even traffic flow.</a:t>
            </a:r>
            <a:r>
              <a:rPr lang="en-GB">
                <a:solidFill>
                  <a:srgbClr val="FFFFFF"/>
                </a:solidFill>
              </a:rPr>
              <a:t> exactly the amount of time they need, increasing reliability.</a:t>
            </a:r>
            <a:endParaRPr>
              <a:solidFill>
                <a:srgbClr val="FFFFFF"/>
              </a:solidFill>
            </a:endParaRPr>
          </a:p>
          <a:p>
            <a:pPr marL="0" lvl="0" indent="0" rtl="0">
              <a:lnSpc>
                <a:spcPct val="100000"/>
              </a:lnSpc>
              <a:spcBef>
                <a:spcPts val="1000"/>
              </a:spcBef>
              <a:spcAft>
                <a:spcPts val="1000"/>
              </a:spcAft>
              <a:buNone/>
            </a:pPr>
            <a:endParaRPr>
              <a:solidFill>
                <a:srgbClr val="FFFFFF"/>
              </a:solidFill>
            </a:endParaRPr>
          </a:p>
        </p:txBody>
      </p:sp>
    </p:spTree>
  </p:cSld>
  <p:clrMapOvr>
    <a:masterClrMapping/>
  </p:clrMapOvr>
</p:sld>
</file>

<file path=ppt/theme/theme1.xml><?xml version="1.0" encoding="utf-8"?>
<a:theme xmlns:a="http://schemas.openxmlformats.org/drawingml/2006/main"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799</Words>
  <Application>Microsoft Macintosh PowerPoint</Application>
  <PresentationFormat>On-screen Show (16:9)</PresentationFormat>
  <Paragraphs>61</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Average</vt:lpstr>
      <vt:lpstr>Montserrat</vt:lpstr>
      <vt:lpstr>Arial</vt:lpstr>
      <vt:lpstr>Lato</vt:lpstr>
      <vt:lpstr>Focus</vt:lpstr>
      <vt:lpstr>CALM: A Smart Traffic Controller</vt:lpstr>
      <vt:lpstr>Contents</vt:lpstr>
      <vt:lpstr>Overview</vt:lpstr>
      <vt:lpstr>Project Objectives</vt:lpstr>
      <vt:lpstr>Technology Summary</vt:lpstr>
      <vt:lpstr>Designed for motorists...</vt:lpstr>
      <vt:lpstr>...and Traffic Management</vt:lpstr>
      <vt:lpstr>Understanding the problem</vt:lpstr>
      <vt:lpstr>Providing the solution</vt:lpstr>
      <vt:lpstr>Primary Features</vt:lpstr>
      <vt:lpstr>Product Demo</vt:lpstr>
      <vt:lpstr>Future Enhancements</vt:lpstr>
      <vt:lpstr>Thank you!</vt:lpstr>
    </vt:vector>
  </TitlesOfParts>
  <LinksUpToDate>false</LinksUpToDate>
  <SharedDoc>false</SharedDoc>
  <HyperlinksChanged>false</HyperlinksChanged>
  <AppVersion>16.0012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CALM: A Smart Traffic Controller</dc:title>
  <cp:lastModifiedBy>Christine Edwards</cp:lastModifiedBy>
  <cp:revision>1</cp:revision>
  <dcterms:modified xsi:type="dcterms:W3CDTF">2018-04-25T23:48:43Z</dcterms:modified>
</cp:coreProperties>
</file>